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57"/>
  </p:notesMasterIdLst>
  <p:sldIdLst>
    <p:sldId id="323" r:id="rId4"/>
    <p:sldId id="256" r:id="rId5"/>
    <p:sldId id="257" r:id="rId6"/>
    <p:sldId id="258" r:id="rId7"/>
    <p:sldId id="260" r:id="rId8"/>
    <p:sldId id="261" r:id="rId9"/>
    <p:sldId id="259" r:id="rId10"/>
    <p:sldId id="262" r:id="rId11"/>
    <p:sldId id="263" r:id="rId12"/>
    <p:sldId id="264" r:id="rId13"/>
    <p:sldId id="265" r:id="rId14"/>
    <p:sldId id="266" r:id="rId15"/>
    <p:sldId id="267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321" r:id="rId51"/>
    <p:sldId id="322" r:id="rId52"/>
    <p:sldId id="310" r:id="rId53"/>
    <p:sldId id="304" r:id="rId54"/>
    <p:sldId id="306" r:id="rId55"/>
    <p:sldId id="324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DBDCD2-C936-450E-96C9-D5E852050DC2}" type="doc">
      <dgm:prSet loTypeId="urn:microsoft.com/office/officeart/2005/8/layout/radial6" loCatId="relationship" qsTypeId="urn:microsoft.com/office/officeart/2005/8/quickstyle/3d9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7F90E1F-B048-4D8A-B2D6-F247739849D0}">
      <dgm:prSet phldrT="[Text]"/>
      <dgm:spPr/>
      <dgm:t>
        <a:bodyPr/>
        <a:lstStyle/>
        <a:p>
          <a:r>
            <a:rPr lang="en-US" dirty="0" smtClean="0"/>
            <a:t>Components</a:t>
          </a:r>
          <a:endParaRPr lang="en-US" dirty="0"/>
        </a:p>
      </dgm:t>
    </dgm:pt>
    <dgm:pt modelId="{BE0477A8-434C-4F46-88DD-4D2E2CD7CC75}" type="parTrans" cxnId="{17BF0F9F-F7DB-463F-9252-96FAF03AB68E}">
      <dgm:prSet/>
      <dgm:spPr/>
      <dgm:t>
        <a:bodyPr/>
        <a:lstStyle/>
        <a:p>
          <a:endParaRPr lang="en-US"/>
        </a:p>
      </dgm:t>
    </dgm:pt>
    <dgm:pt modelId="{8739AB54-844C-43A8-842D-FDB092134326}" type="sibTrans" cxnId="{17BF0F9F-F7DB-463F-9252-96FAF03AB68E}">
      <dgm:prSet/>
      <dgm:spPr/>
      <dgm:t>
        <a:bodyPr/>
        <a:lstStyle/>
        <a:p>
          <a:endParaRPr lang="en-US"/>
        </a:p>
      </dgm:t>
    </dgm:pt>
    <dgm:pt modelId="{FB668AB3-E8AF-448B-9D2D-2CC36CE4DD89}">
      <dgm:prSet phldrT="[Text]"/>
      <dgm:spPr/>
      <dgm:t>
        <a:bodyPr/>
        <a:lstStyle/>
        <a:p>
          <a:r>
            <a:rPr lang="en-PH" smtClean="0"/>
            <a:t>Advocacy and Policy Development</a:t>
          </a:r>
          <a:endParaRPr lang="en-US" dirty="0"/>
        </a:p>
      </dgm:t>
    </dgm:pt>
    <dgm:pt modelId="{D23CFD99-3772-4BF7-BA03-D014F600B496}" type="parTrans" cxnId="{F6E84B4B-8C8A-4F2B-A464-72EC79719DA5}">
      <dgm:prSet/>
      <dgm:spPr/>
      <dgm:t>
        <a:bodyPr/>
        <a:lstStyle/>
        <a:p>
          <a:endParaRPr lang="en-US"/>
        </a:p>
      </dgm:t>
    </dgm:pt>
    <dgm:pt modelId="{3A45B6AE-C523-4057-9C69-9901CA9DD744}" type="sibTrans" cxnId="{F6E84B4B-8C8A-4F2B-A464-72EC79719DA5}">
      <dgm:prSet/>
      <dgm:spPr/>
      <dgm:t>
        <a:bodyPr/>
        <a:lstStyle/>
        <a:p>
          <a:endParaRPr lang="en-US"/>
        </a:p>
      </dgm:t>
    </dgm:pt>
    <dgm:pt modelId="{9701C3B3-B7AE-4674-81C4-5E66BD207447}">
      <dgm:prSet phldrT="[Text]"/>
      <dgm:spPr/>
      <dgm:t>
        <a:bodyPr/>
        <a:lstStyle/>
        <a:p>
          <a:r>
            <a:rPr lang="en-US" smtClean="0">
              <a:latin typeface="Arial" charset="0"/>
              <a:ea typeface="Times New Roman" pitchFamily="18" charset="0"/>
              <a:cs typeface="Arial" charset="0"/>
            </a:rPr>
            <a:t>Capacity-building and Human Resource Development </a:t>
          </a:r>
          <a:endParaRPr lang="en-US" dirty="0"/>
        </a:p>
      </dgm:t>
    </dgm:pt>
    <dgm:pt modelId="{8D3CB1A2-865A-40A1-89F9-456ED25E72F0}" type="parTrans" cxnId="{4DCC08CD-A478-4DC5-868F-01405A8E2B20}">
      <dgm:prSet/>
      <dgm:spPr/>
      <dgm:t>
        <a:bodyPr/>
        <a:lstStyle/>
        <a:p>
          <a:endParaRPr lang="en-US"/>
        </a:p>
      </dgm:t>
    </dgm:pt>
    <dgm:pt modelId="{65511B07-8007-4407-9CDB-B573D2388ADD}" type="sibTrans" cxnId="{4DCC08CD-A478-4DC5-868F-01405A8E2B20}">
      <dgm:prSet/>
      <dgm:spPr/>
      <dgm:t>
        <a:bodyPr/>
        <a:lstStyle/>
        <a:p>
          <a:endParaRPr lang="en-US"/>
        </a:p>
      </dgm:t>
    </dgm:pt>
    <dgm:pt modelId="{12909D00-A5CE-4C36-BDFC-577B5D6F3B35}">
      <dgm:prSet phldrT="[Text]"/>
      <dgm:spPr/>
      <dgm:t>
        <a:bodyPr/>
        <a:lstStyle/>
        <a:p>
          <a:r>
            <a:rPr lang="en-US" dirty="0" smtClean="0">
              <a:latin typeface="Arial" charset="0"/>
              <a:ea typeface="Times New Roman" pitchFamily="18" charset="0"/>
              <a:cs typeface="Arial" charset="0"/>
            </a:rPr>
            <a:t>Halal  ICT: Information Management System  </a:t>
          </a:r>
          <a:endParaRPr lang="en-US" dirty="0"/>
        </a:p>
      </dgm:t>
    </dgm:pt>
    <dgm:pt modelId="{ECF86A32-868A-4128-BF64-A5B36F19FCE5}" type="parTrans" cxnId="{C2D706A7-8A98-4FBD-AD55-A53528ED1449}">
      <dgm:prSet/>
      <dgm:spPr/>
      <dgm:t>
        <a:bodyPr/>
        <a:lstStyle/>
        <a:p>
          <a:endParaRPr lang="en-US"/>
        </a:p>
      </dgm:t>
    </dgm:pt>
    <dgm:pt modelId="{AD4B2045-11B8-4988-9195-D192118E4471}" type="sibTrans" cxnId="{C2D706A7-8A98-4FBD-AD55-A53528ED1449}">
      <dgm:prSet/>
      <dgm:spPr/>
      <dgm:t>
        <a:bodyPr/>
        <a:lstStyle/>
        <a:p>
          <a:endParaRPr lang="en-US"/>
        </a:p>
      </dgm:t>
    </dgm:pt>
    <dgm:pt modelId="{BD5F99BB-26FB-4BE0-9A0B-0832AA712D07}">
      <dgm:prSet phldrT="[Text]"/>
      <dgm:spPr/>
      <dgm:t>
        <a:bodyPr/>
        <a:lstStyle/>
        <a:p>
          <a:r>
            <a:rPr lang="en-US" smtClean="0"/>
            <a:t>Support to Halal SMEs</a:t>
          </a:r>
          <a:endParaRPr lang="en-US" dirty="0"/>
        </a:p>
      </dgm:t>
    </dgm:pt>
    <dgm:pt modelId="{49B0F40D-F014-4F55-97FE-6F11809E6B36}" type="parTrans" cxnId="{81FA3EA8-DEBB-4963-A3CE-7DB4CBA049C9}">
      <dgm:prSet/>
      <dgm:spPr/>
      <dgm:t>
        <a:bodyPr/>
        <a:lstStyle/>
        <a:p>
          <a:endParaRPr lang="en-US"/>
        </a:p>
      </dgm:t>
    </dgm:pt>
    <dgm:pt modelId="{421B7926-DBB8-4308-877C-2A23B37BCBF2}" type="sibTrans" cxnId="{81FA3EA8-DEBB-4963-A3CE-7DB4CBA049C9}">
      <dgm:prSet/>
      <dgm:spPr/>
      <dgm:t>
        <a:bodyPr/>
        <a:lstStyle/>
        <a:p>
          <a:endParaRPr lang="en-US"/>
        </a:p>
      </dgm:t>
    </dgm:pt>
    <dgm:pt modelId="{17B27A4E-AB20-4D7A-AA56-D6B4827A87C0}">
      <dgm:prSet phldrT="[Text]"/>
      <dgm:spPr/>
      <dgm:t>
        <a:bodyPr/>
        <a:lstStyle/>
        <a:p>
          <a:r>
            <a:rPr lang="en-US" dirty="0" smtClean="0"/>
            <a:t>Establishment of the Philippine National </a:t>
          </a:r>
          <a:r>
            <a:rPr lang="en-US" dirty="0" err="1" smtClean="0"/>
            <a:t>Halal</a:t>
          </a:r>
          <a:r>
            <a:rPr lang="en-US" dirty="0" smtClean="0"/>
            <a:t> Laboratory and </a:t>
          </a:r>
          <a:r>
            <a:rPr lang="en-US" dirty="0" err="1" smtClean="0"/>
            <a:t>Halal</a:t>
          </a:r>
          <a:r>
            <a:rPr lang="en-US" dirty="0" smtClean="0"/>
            <a:t> Science Center</a:t>
          </a:r>
          <a:endParaRPr lang="en-US" dirty="0"/>
        </a:p>
      </dgm:t>
    </dgm:pt>
    <dgm:pt modelId="{FF938FA7-7B0B-4804-B14B-2B300375D9DE}" type="parTrans" cxnId="{509171C7-97B6-4A52-9961-85FD8DB63CC1}">
      <dgm:prSet/>
      <dgm:spPr/>
      <dgm:t>
        <a:bodyPr/>
        <a:lstStyle/>
        <a:p>
          <a:endParaRPr lang="en-US"/>
        </a:p>
      </dgm:t>
    </dgm:pt>
    <dgm:pt modelId="{848B606E-3A07-43B9-9CA3-1510BBF897A6}" type="sibTrans" cxnId="{509171C7-97B6-4A52-9961-85FD8DB63CC1}">
      <dgm:prSet/>
      <dgm:spPr/>
      <dgm:t>
        <a:bodyPr/>
        <a:lstStyle/>
        <a:p>
          <a:endParaRPr lang="en-US"/>
        </a:p>
      </dgm:t>
    </dgm:pt>
    <dgm:pt modelId="{AAB597AA-1682-4570-A2FE-3BFBAF788537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err="1" smtClean="0"/>
            <a:t>Halal</a:t>
          </a:r>
          <a:r>
            <a:rPr lang="en-US" dirty="0" smtClean="0"/>
            <a:t> Certification and Accreditation</a:t>
          </a:r>
          <a:endParaRPr lang="en-US" dirty="0"/>
        </a:p>
      </dgm:t>
    </dgm:pt>
    <dgm:pt modelId="{75EA36F4-3F5A-44AC-BF06-AD803CBEA5E9}" type="parTrans" cxnId="{4E49BD59-67FC-495E-85D1-B19F7A8DDFD0}">
      <dgm:prSet/>
      <dgm:spPr/>
      <dgm:t>
        <a:bodyPr/>
        <a:lstStyle/>
        <a:p>
          <a:endParaRPr lang="en-US"/>
        </a:p>
      </dgm:t>
    </dgm:pt>
    <dgm:pt modelId="{88D11E81-5558-4C52-AEA0-73B62B8015DA}" type="sibTrans" cxnId="{4E49BD59-67FC-495E-85D1-B19F7A8DDFD0}">
      <dgm:prSet/>
      <dgm:spPr/>
      <dgm:t>
        <a:bodyPr/>
        <a:lstStyle/>
        <a:p>
          <a:endParaRPr lang="en-US"/>
        </a:p>
      </dgm:t>
    </dgm:pt>
    <dgm:pt modelId="{EE675971-8503-4C78-978E-6CC941CDD518}" type="pres">
      <dgm:prSet presAssocID="{E0DBDCD2-C936-450E-96C9-D5E852050DC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PH"/>
        </a:p>
      </dgm:t>
    </dgm:pt>
    <dgm:pt modelId="{B466D0BC-3182-4D41-B2CE-5F33C33788EC}" type="pres">
      <dgm:prSet presAssocID="{77F90E1F-B048-4D8A-B2D6-F247739849D0}" presName="centerShape" presStyleLbl="node0" presStyleIdx="0" presStyleCnt="1"/>
      <dgm:spPr/>
      <dgm:t>
        <a:bodyPr/>
        <a:lstStyle/>
        <a:p>
          <a:endParaRPr lang="en-US"/>
        </a:p>
      </dgm:t>
    </dgm:pt>
    <dgm:pt modelId="{00359655-B781-4A1C-890F-46E1E50E0CC2}" type="pres">
      <dgm:prSet presAssocID="{FB668AB3-E8AF-448B-9D2D-2CC36CE4DD8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1DD1E-5BAF-4F15-BDB6-4F751FE780BF}" type="pres">
      <dgm:prSet presAssocID="{FB668AB3-E8AF-448B-9D2D-2CC36CE4DD89}" presName="dummy" presStyleCnt="0"/>
      <dgm:spPr/>
    </dgm:pt>
    <dgm:pt modelId="{D5D35D73-A38A-4786-8883-BC6A42BA57FF}" type="pres">
      <dgm:prSet presAssocID="{3A45B6AE-C523-4057-9C69-9901CA9DD744}" presName="sibTrans" presStyleLbl="sibTrans2D1" presStyleIdx="0" presStyleCnt="6"/>
      <dgm:spPr/>
      <dgm:t>
        <a:bodyPr/>
        <a:lstStyle/>
        <a:p>
          <a:endParaRPr lang="en-PH"/>
        </a:p>
      </dgm:t>
    </dgm:pt>
    <dgm:pt modelId="{9EE4D67F-C775-4CFC-9774-DE506CF0C825}" type="pres">
      <dgm:prSet presAssocID="{9701C3B3-B7AE-4674-81C4-5E66BD20744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712B70-2310-4D09-9920-0D23F22B9D97}" type="pres">
      <dgm:prSet presAssocID="{9701C3B3-B7AE-4674-81C4-5E66BD207447}" presName="dummy" presStyleCnt="0"/>
      <dgm:spPr/>
    </dgm:pt>
    <dgm:pt modelId="{4405E1E0-FB82-4AE1-B990-98D46023726E}" type="pres">
      <dgm:prSet presAssocID="{65511B07-8007-4407-9CDB-B573D2388ADD}" presName="sibTrans" presStyleLbl="sibTrans2D1" presStyleIdx="1" presStyleCnt="6"/>
      <dgm:spPr/>
      <dgm:t>
        <a:bodyPr/>
        <a:lstStyle/>
        <a:p>
          <a:endParaRPr lang="en-PH"/>
        </a:p>
      </dgm:t>
    </dgm:pt>
    <dgm:pt modelId="{A7A14354-9A31-44A9-8975-42274743A6BF}" type="pres">
      <dgm:prSet presAssocID="{12909D00-A5CE-4C36-BDFC-577B5D6F3B3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2328D1-3990-4E2A-8B04-31C61966A70B}" type="pres">
      <dgm:prSet presAssocID="{12909D00-A5CE-4C36-BDFC-577B5D6F3B35}" presName="dummy" presStyleCnt="0"/>
      <dgm:spPr/>
    </dgm:pt>
    <dgm:pt modelId="{D6AB90A6-8256-4955-889E-E56C843E3B87}" type="pres">
      <dgm:prSet presAssocID="{AD4B2045-11B8-4988-9195-D192118E4471}" presName="sibTrans" presStyleLbl="sibTrans2D1" presStyleIdx="2" presStyleCnt="6"/>
      <dgm:spPr/>
      <dgm:t>
        <a:bodyPr/>
        <a:lstStyle/>
        <a:p>
          <a:endParaRPr lang="en-PH"/>
        </a:p>
      </dgm:t>
    </dgm:pt>
    <dgm:pt modelId="{81E8609A-64CA-46C0-833F-B68930626C1A}" type="pres">
      <dgm:prSet presAssocID="{BD5F99BB-26FB-4BE0-9A0B-0832AA712D0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4962E-C8CC-4C2A-89AE-B0405FB42536}" type="pres">
      <dgm:prSet presAssocID="{BD5F99BB-26FB-4BE0-9A0B-0832AA712D07}" presName="dummy" presStyleCnt="0"/>
      <dgm:spPr/>
    </dgm:pt>
    <dgm:pt modelId="{CED14B26-08C8-41D5-8005-9E301BCCB2FB}" type="pres">
      <dgm:prSet presAssocID="{421B7926-DBB8-4308-877C-2A23B37BCBF2}" presName="sibTrans" presStyleLbl="sibTrans2D1" presStyleIdx="3" presStyleCnt="6"/>
      <dgm:spPr/>
      <dgm:t>
        <a:bodyPr/>
        <a:lstStyle/>
        <a:p>
          <a:endParaRPr lang="en-PH"/>
        </a:p>
      </dgm:t>
    </dgm:pt>
    <dgm:pt modelId="{2CDE14A2-918B-4721-B3B1-FD1730FA9FA7}" type="pres">
      <dgm:prSet presAssocID="{17B27A4E-AB20-4D7A-AA56-D6B4827A87C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E8E6E-0E2C-473B-99B2-8C521E46322A}" type="pres">
      <dgm:prSet presAssocID="{17B27A4E-AB20-4D7A-AA56-D6B4827A87C0}" presName="dummy" presStyleCnt="0"/>
      <dgm:spPr/>
    </dgm:pt>
    <dgm:pt modelId="{53C41292-128A-4CD6-8BD7-7E9EF39662C7}" type="pres">
      <dgm:prSet presAssocID="{848B606E-3A07-43B9-9CA3-1510BBF897A6}" presName="sibTrans" presStyleLbl="sibTrans2D1" presStyleIdx="4" presStyleCnt="6"/>
      <dgm:spPr/>
      <dgm:t>
        <a:bodyPr/>
        <a:lstStyle/>
        <a:p>
          <a:endParaRPr lang="en-PH"/>
        </a:p>
      </dgm:t>
    </dgm:pt>
    <dgm:pt modelId="{9F60B72F-C2A9-49DC-82F8-5CED7E901FE4}" type="pres">
      <dgm:prSet presAssocID="{AAB597AA-1682-4570-A2FE-3BFBAF78853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83000A-7C84-49C6-A8FB-B5FFF064E604}" type="pres">
      <dgm:prSet presAssocID="{AAB597AA-1682-4570-A2FE-3BFBAF788537}" presName="dummy" presStyleCnt="0"/>
      <dgm:spPr/>
    </dgm:pt>
    <dgm:pt modelId="{C9C357CA-0547-4735-A24F-A470C1CAF143}" type="pres">
      <dgm:prSet presAssocID="{88D11E81-5558-4C52-AEA0-73B62B8015DA}" presName="sibTrans" presStyleLbl="sibTrans2D1" presStyleIdx="5" presStyleCnt="6"/>
      <dgm:spPr/>
      <dgm:t>
        <a:bodyPr/>
        <a:lstStyle/>
        <a:p>
          <a:endParaRPr lang="en-PH"/>
        </a:p>
      </dgm:t>
    </dgm:pt>
  </dgm:ptLst>
  <dgm:cxnLst>
    <dgm:cxn modelId="{E73B2526-70F3-4199-8909-69CE6072F3CA}" type="presOf" srcId="{AAB597AA-1682-4570-A2FE-3BFBAF788537}" destId="{9F60B72F-C2A9-49DC-82F8-5CED7E901FE4}" srcOrd="0" destOrd="0" presId="urn:microsoft.com/office/officeart/2005/8/layout/radial6"/>
    <dgm:cxn modelId="{AA3542B1-494D-467A-998E-C5BBE9CBE11F}" type="presOf" srcId="{88D11E81-5558-4C52-AEA0-73B62B8015DA}" destId="{C9C357CA-0547-4735-A24F-A470C1CAF143}" srcOrd="0" destOrd="0" presId="urn:microsoft.com/office/officeart/2005/8/layout/radial6"/>
    <dgm:cxn modelId="{4F8566FC-28A1-4F3C-8ABC-073735175A02}" type="presOf" srcId="{77F90E1F-B048-4D8A-B2D6-F247739849D0}" destId="{B466D0BC-3182-4D41-B2CE-5F33C33788EC}" srcOrd="0" destOrd="0" presId="urn:microsoft.com/office/officeart/2005/8/layout/radial6"/>
    <dgm:cxn modelId="{509171C7-97B6-4A52-9961-85FD8DB63CC1}" srcId="{77F90E1F-B048-4D8A-B2D6-F247739849D0}" destId="{17B27A4E-AB20-4D7A-AA56-D6B4827A87C0}" srcOrd="4" destOrd="0" parTransId="{FF938FA7-7B0B-4804-B14B-2B300375D9DE}" sibTransId="{848B606E-3A07-43B9-9CA3-1510BBF897A6}"/>
    <dgm:cxn modelId="{6F35E9F1-D39B-4EC7-A844-07F1A3A506CA}" type="presOf" srcId="{12909D00-A5CE-4C36-BDFC-577B5D6F3B35}" destId="{A7A14354-9A31-44A9-8975-42274743A6BF}" srcOrd="0" destOrd="0" presId="urn:microsoft.com/office/officeart/2005/8/layout/radial6"/>
    <dgm:cxn modelId="{CF1064A8-322D-47FA-B0C3-818336610EF2}" type="presOf" srcId="{17B27A4E-AB20-4D7A-AA56-D6B4827A87C0}" destId="{2CDE14A2-918B-4721-B3B1-FD1730FA9FA7}" srcOrd="0" destOrd="0" presId="urn:microsoft.com/office/officeart/2005/8/layout/radial6"/>
    <dgm:cxn modelId="{81FA3EA8-DEBB-4963-A3CE-7DB4CBA049C9}" srcId="{77F90E1F-B048-4D8A-B2D6-F247739849D0}" destId="{BD5F99BB-26FB-4BE0-9A0B-0832AA712D07}" srcOrd="3" destOrd="0" parTransId="{49B0F40D-F014-4F55-97FE-6F11809E6B36}" sibTransId="{421B7926-DBB8-4308-877C-2A23B37BCBF2}"/>
    <dgm:cxn modelId="{B0DCF5B1-B519-4244-9B1D-2474CE53B36D}" type="presOf" srcId="{65511B07-8007-4407-9CDB-B573D2388ADD}" destId="{4405E1E0-FB82-4AE1-B990-98D46023726E}" srcOrd="0" destOrd="0" presId="urn:microsoft.com/office/officeart/2005/8/layout/radial6"/>
    <dgm:cxn modelId="{9761886D-4943-45AC-8276-303BF4CF4C7F}" type="presOf" srcId="{421B7926-DBB8-4308-877C-2A23B37BCBF2}" destId="{CED14B26-08C8-41D5-8005-9E301BCCB2FB}" srcOrd="0" destOrd="0" presId="urn:microsoft.com/office/officeart/2005/8/layout/radial6"/>
    <dgm:cxn modelId="{17BF0F9F-F7DB-463F-9252-96FAF03AB68E}" srcId="{E0DBDCD2-C936-450E-96C9-D5E852050DC2}" destId="{77F90E1F-B048-4D8A-B2D6-F247739849D0}" srcOrd="0" destOrd="0" parTransId="{BE0477A8-434C-4F46-88DD-4D2E2CD7CC75}" sibTransId="{8739AB54-844C-43A8-842D-FDB092134326}"/>
    <dgm:cxn modelId="{F5292801-FF68-4B1C-AA9C-2C4532F29DEF}" type="presOf" srcId="{9701C3B3-B7AE-4674-81C4-5E66BD207447}" destId="{9EE4D67F-C775-4CFC-9774-DE506CF0C825}" srcOrd="0" destOrd="0" presId="urn:microsoft.com/office/officeart/2005/8/layout/radial6"/>
    <dgm:cxn modelId="{028E5689-AC5B-4A34-9C24-62ED80239510}" type="presOf" srcId="{E0DBDCD2-C936-450E-96C9-D5E852050DC2}" destId="{EE675971-8503-4C78-978E-6CC941CDD518}" srcOrd="0" destOrd="0" presId="urn:microsoft.com/office/officeart/2005/8/layout/radial6"/>
    <dgm:cxn modelId="{C01813E0-5DA6-4EC3-90B2-DD8AAC469152}" type="presOf" srcId="{848B606E-3A07-43B9-9CA3-1510BBF897A6}" destId="{53C41292-128A-4CD6-8BD7-7E9EF39662C7}" srcOrd="0" destOrd="0" presId="urn:microsoft.com/office/officeart/2005/8/layout/radial6"/>
    <dgm:cxn modelId="{4DCC08CD-A478-4DC5-868F-01405A8E2B20}" srcId="{77F90E1F-B048-4D8A-B2D6-F247739849D0}" destId="{9701C3B3-B7AE-4674-81C4-5E66BD207447}" srcOrd="1" destOrd="0" parTransId="{8D3CB1A2-865A-40A1-89F9-456ED25E72F0}" sibTransId="{65511B07-8007-4407-9CDB-B573D2388ADD}"/>
    <dgm:cxn modelId="{C2D706A7-8A98-4FBD-AD55-A53528ED1449}" srcId="{77F90E1F-B048-4D8A-B2D6-F247739849D0}" destId="{12909D00-A5CE-4C36-BDFC-577B5D6F3B35}" srcOrd="2" destOrd="0" parTransId="{ECF86A32-868A-4128-BF64-A5B36F19FCE5}" sibTransId="{AD4B2045-11B8-4988-9195-D192118E4471}"/>
    <dgm:cxn modelId="{4E49BD59-67FC-495E-85D1-B19F7A8DDFD0}" srcId="{77F90E1F-B048-4D8A-B2D6-F247739849D0}" destId="{AAB597AA-1682-4570-A2FE-3BFBAF788537}" srcOrd="5" destOrd="0" parTransId="{75EA36F4-3F5A-44AC-BF06-AD803CBEA5E9}" sibTransId="{88D11E81-5558-4C52-AEA0-73B62B8015DA}"/>
    <dgm:cxn modelId="{A1F851DA-00AA-453F-90BE-CD4E0AE3FCD9}" type="presOf" srcId="{AD4B2045-11B8-4988-9195-D192118E4471}" destId="{D6AB90A6-8256-4955-889E-E56C843E3B87}" srcOrd="0" destOrd="0" presId="urn:microsoft.com/office/officeart/2005/8/layout/radial6"/>
    <dgm:cxn modelId="{7E4C0100-EDBA-4F53-9593-CDE382786E9F}" type="presOf" srcId="{FB668AB3-E8AF-448B-9D2D-2CC36CE4DD89}" destId="{00359655-B781-4A1C-890F-46E1E50E0CC2}" srcOrd="0" destOrd="0" presId="urn:microsoft.com/office/officeart/2005/8/layout/radial6"/>
    <dgm:cxn modelId="{ED2474AE-D4FC-4623-9320-D3FA815E3064}" type="presOf" srcId="{3A45B6AE-C523-4057-9C69-9901CA9DD744}" destId="{D5D35D73-A38A-4786-8883-BC6A42BA57FF}" srcOrd="0" destOrd="0" presId="urn:microsoft.com/office/officeart/2005/8/layout/radial6"/>
    <dgm:cxn modelId="{048C37B7-35E2-41CD-9CC3-DFD7E3ABEAD7}" type="presOf" srcId="{BD5F99BB-26FB-4BE0-9A0B-0832AA712D07}" destId="{81E8609A-64CA-46C0-833F-B68930626C1A}" srcOrd="0" destOrd="0" presId="urn:microsoft.com/office/officeart/2005/8/layout/radial6"/>
    <dgm:cxn modelId="{F6E84B4B-8C8A-4F2B-A464-72EC79719DA5}" srcId="{77F90E1F-B048-4D8A-B2D6-F247739849D0}" destId="{FB668AB3-E8AF-448B-9D2D-2CC36CE4DD89}" srcOrd="0" destOrd="0" parTransId="{D23CFD99-3772-4BF7-BA03-D014F600B496}" sibTransId="{3A45B6AE-C523-4057-9C69-9901CA9DD744}"/>
    <dgm:cxn modelId="{1EF35F9C-D927-4AB9-860A-A90009659EB6}" type="presParOf" srcId="{EE675971-8503-4C78-978E-6CC941CDD518}" destId="{B466D0BC-3182-4D41-B2CE-5F33C33788EC}" srcOrd="0" destOrd="0" presId="urn:microsoft.com/office/officeart/2005/8/layout/radial6"/>
    <dgm:cxn modelId="{8C641FE9-90EF-493E-B752-4BB0EDB11B92}" type="presParOf" srcId="{EE675971-8503-4C78-978E-6CC941CDD518}" destId="{00359655-B781-4A1C-890F-46E1E50E0CC2}" srcOrd="1" destOrd="0" presId="urn:microsoft.com/office/officeart/2005/8/layout/radial6"/>
    <dgm:cxn modelId="{D2DF41D5-E40F-463C-A8F3-A96FBB559987}" type="presParOf" srcId="{EE675971-8503-4C78-978E-6CC941CDD518}" destId="{D8D1DD1E-5BAF-4F15-BDB6-4F751FE780BF}" srcOrd="2" destOrd="0" presId="urn:microsoft.com/office/officeart/2005/8/layout/radial6"/>
    <dgm:cxn modelId="{72BD167E-3BDB-4298-9633-F3B47B340876}" type="presParOf" srcId="{EE675971-8503-4C78-978E-6CC941CDD518}" destId="{D5D35D73-A38A-4786-8883-BC6A42BA57FF}" srcOrd="3" destOrd="0" presId="urn:microsoft.com/office/officeart/2005/8/layout/radial6"/>
    <dgm:cxn modelId="{711DBC9D-3F6F-4152-9B46-75A27E58E2FB}" type="presParOf" srcId="{EE675971-8503-4C78-978E-6CC941CDD518}" destId="{9EE4D67F-C775-4CFC-9774-DE506CF0C825}" srcOrd="4" destOrd="0" presId="urn:microsoft.com/office/officeart/2005/8/layout/radial6"/>
    <dgm:cxn modelId="{0B1F4671-D28C-4A1B-A740-C9C2B6BD8462}" type="presParOf" srcId="{EE675971-8503-4C78-978E-6CC941CDD518}" destId="{9D712B70-2310-4D09-9920-0D23F22B9D97}" srcOrd="5" destOrd="0" presId="urn:microsoft.com/office/officeart/2005/8/layout/radial6"/>
    <dgm:cxn modelId="{F1AB5B96-2216-45E5-9D38-54F51C27474E}" type="presParOf" srcId="{EE675971-8503-4C78-978E-6CC941CDD518}" destId="{4405E1E0-FB82-4AE1-B990-98D46023726E}" srcOrd="6" destOrd="0" presId="urn:microsoft.com/office/officeart/2005/8/layout/radial6"/>
    <dgm:cxn modelId="{426B02A0-E79B-4875-98B9-C04697E61C57}" type="presParOf" srcId="{EE675971-8503-4C78-978E-6CC941CDD518}" destId="{A7A14354-9A31-44A9-8975-42274743A6BF}" srcOrd="7" destOrd="0" presId="urn:microsoft.com/office/officeart/2005/8/layout/radial6"/>
    <dgm:cxn modelId="{6E21C82A-9D35-40CD-9A15-F73255596EC8}" type="presParOf" srcId="{EE675971-8503-4C78-978E-6CC941CDD518}" destId="{172328D1-3990-4E2A-8B04-31C61966A70B}" srcOrd="8" destOrd="0" presId="urn:microsoft.com/office/officeart/2005/8/layout/radial6"/>
    <dgm:cxn modelId="{EBFD4755-ECE6-4C90-A2CB-CFAFF5C774A6}" type="presParOf" srcId="{EE675971-8503-4C78-978E-6CC941CDD518}" destId="{D6AB90A6-8256-4955-889E-E56C843E3B87}" srcOrd="9" destOrd="0" presId="urn:microsoft.com/office/officeart/2005/8/layout/radial6"/>
    <dgm:cxn modelId="{6ABBE834-D8D2-4B16-B7A8-2ED318B02186}" type="presParOf" srcId="{EE675971-8503-4C78-978E-6CC941CDD518}" destId="{81E8609A-64CA-46C0-833F-B68930626C1A}" srcOrd="10" destOrd="0" presId="urn:microsoft.com/office/officeart/2005/8/layout/radial6"/>
    <dgm:cxn modelId="{B87D6117-6381-4379-B5D9-F7B9C1C007E3}" type="presParOf" srcId="{EE675971-8503-4C78-978E-6CC941CDD518}" destId="{69D4962E-C8CC-4C2A-89AE-B0405FB42536}" srcOrd="11" destOrd="0" presId="urn:microsoft.com/office/officeart/2005/8/layout/radial6"/>
    <dgm:cxn modelId="{C9A1137C-D52B-49BB-9685-1626BE3F1319}" type="presParOf" srcId="{EE675971-8503-4C78-978E-6CC941CDD518}" destId="{CED14B26-08C8-41D5-8005-9E301BCCB2FB}" srcOrd="12" destOrd="0" presId="urn:microsoft.com/office/officeart/2005/8/layout/radial6"/>
    <dgm:cxn modelId="{F57B4E57-319D-456E-8BC4-B2ABF603EAEB}" type="presParOf" srcId="{EE675971-8503-4C78-978E-6CC941CDD518}" destId="{2CDE14A2-918B-4721-B3B1-FD1730FA9FA7}" srcOrd="13" destOrd="0" presId="urn:microsoft.com/office/officeart/2005/8/layout/radial6"/>
    <dgm:cxn modelId="{6B5D0672-DF34-4B95-8CDE-374E76E06D4B}" type="presParOf" srcId="{EE675971-8503-4C78-978E-6CC941CDD518}" destId="{9C2E8E6E-0E2C-473B-99B2-8C521E46322A}" srcOrd="14" destOrd="0" presId="urn:microsoft.com/office/officeart/2005/8/layout/radial6"/>
    <dgm:cxn modelId="{23931093-8A90-485A-8436-E2EECC28954B}" type="presParOf" srcId="{EE675971-8503-4C78-978E-6CC941CDD518}" destId="{53C41292-128A-4CD6-8BD7-7E9EF39662C7}" srcOrd="15" destOrd="0" presId="urn:microsoft.com/office/officeart/2005/8/layout/radial6"/>
    <dgm:cxn modelId="{32F9269F-FD8A-4CB5-BC89-C24D846266C9}" type="presParOf" srcId="{EE675971-8503-4C78-978E-6CC941CDD518}" destId="{9F60B72F-C2A9-49DC-82F8-5CED7E901FE4}" srcOrd="16" destOrd="0" presId="urn:microsoft.com/office/officeart/2005/8/layout/radial6"/>
    <dgm:cxn modelId="{4750C1A0-A5CF-491F-930D-7795898DD67E}" type="presParOf" srcId="{EE675971-8503-4C78-978E-6CC941CDD518}" destId="{8583000A-7C84-49C6-A8FB-B5FFF064E604}" srcOrd="17" destOrd="0" presId="urn:microsoft.com/office/officeart/2005/8/layout/radial6"/>
    <dgm:cxn modelId="{221B3173-31B5-4405-B949-3C114EF9AEE9}" type="presParOf" srcId="{EE675971-8503-4C78-978E-6CC941CDD518}" destId="{C9C357CA-0547-4735-A24F-A470C1CAF14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279223-A49C-4298-9016-B4E9DD802844}" type="doc">
      <dgm:prSet loTypeId="urn:microsoft.com/office/officeart/2008/layout/RadialCluster" loCatId="cycle" qsTypeId="urn:microsoft.com/office/officeart/2005/8/quickstyle/3d5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723596D4-71AB-4BE4-BAFD-F37B4B636B1F}">
      <dgm:prSet phldrT="[Text]" phldr="1"/>
      <dgm:spPr/>
      <dgm:t>
        <a:bodyPr/>
        <a:lstStyle/>
        <a:p>
          <a:endParaRPr lang="en-US" dirty="0"/>
        </a:p>
      </dgm:t>
    </dgm:pt>
    <dgm:pt modelId="{FAFE54EB-4E97-4EB7-B4A3-508D66BD1DA1}" type="parTrans" cxnId="{EEC99EDD-FE82-426F-AE55-364786561DD0}">
      <dgm:prSet/>
      <dgm:spPr/>
      <dgm:t>
        <a:bodyPr/>
        <a:lstStyle/>
        <a:p>
          <a:endParaRPr lang="en-US"/>
        </a:p>
      </dgm:t>
    </dgm:pt>
    <dgm:pt modelId="{B62BE042-BCD1-470A-BE3E-B4F6B9224F31}" type="sibTrans" cxnId="{EEC99EDD-FE82-426F-AE55-364786561DD0}">
      <dgm:prSet/>
      <dgm:spPr/>
      <dgm:t>
        <a:bodyPr/>
        <a:lstStyle/>
        <a:p>
          <a:endParaRPr lang="en-US"/>
        </a:p>
      </dgm:t>
    </dgm:pt>
    <dgm:pt modelId="{DF4AB084-A709-4B46-B6DB-A101EDCA429A}">
      <dgm:prSet phldrT="[Text]"/>
      <dgm:spPr/>
      <dgm:t>
        <a:bodyPr/>
        <a:lstStyle/>
        <a:p>
          <a:r>
            <a:rPr lang="en-US" dirty="0" smtClean="0"/>
            <a:t>Access to World Wide Web</a:t>
          </a:r>
          <a:endParaRPr lang="en-US" dirty="0"/>
        </a:p>
      </dgm:t>
    </dgm:pt>
    <dgm:pt modelId="{4ACBDFA1-C067-462F-80D2-6F1880441381}" type="parTrans" cxnId="{656C05F8-D981-467A-9919-7F95F6400FBF}">
      <dgm:prSet/>
      <dgm:spPr/>
      <dgm:t>
        <a:bodyPr/>
        <a:lstStyle/>
        <a:p>
          <a:endParaRPr lang="en-US"/>
        </a:p>
      </dgm:t>
    </dgm:pt>
    <dgm:pt modelId="{9EEEBE34-8657-4848-BC98-19687FC71BCC}" type="sibTrans" cxnId="{656C05F8-D981-467A-9919-7F95F6400FBF}">
      <dgm:prSet/>
      <dgm:spPr/>
      <dgm:t>
        <a:bodyPr/>
        <a:lstStyle/>
        <a:p>
          <a:endParaRPr lang="en-US"/>
        </a:p>
      </dgm:t>
    </dgm:pt>
    <dgm:pt modelId="{B95D5FD5-3ADD-422C-8BD1-0B7DAB3D70DA}">
      <dgm:prSet phldrT="[Text]"/>
      <dgm:spPr/>
      <dgm:t>
        <a:bodyPr/>
        <a:lstStyle/>
        <a:p>
          <a:r>
            <a:rPr lang="en-US" dirty="0" smtClean="0"/>
            <a:t>Halal Certification Bodies ( Competent Authority)</a:t>
          </a:r>
          <a:endParaRPr lang="en-US" dirty="0"/>
        </a:p>
      </dgm:t>
    </dgm:pt>
    <dgm:pt modelId="{B77F5D6F-4E86-4E2E-A5D6-361C925B5E7D}" type="parTrans" cxnId="{8EC7F0F4-B18B-4585-9DFE-6BCD8CFFF674}">
      <dgm:prSet/>
      <dgm:spPr/>
      <dgm:t>
        <a:bodyPr/>
        <a:lstStyle/>
        <a:p>
          <a:endParaRPr lang="en-US"/>
        </a:p>
      </dgm:t>
    </dgm:pt>
    <dgm:pt modelId="{AAB9F0B3-CAD5-4C98-BE3A-275403BCC335}" type="sibTrans" cxnId="{8EC7F0F4-B18B-4585-9DFE-6BCD8CFFF674}">
      <dgm:prSet/>
      <dgm:spPr/>
      <dgm:t>
        <a:bodyPr/>
        <a:lstStyle/>
        <a:p>
          <a:endParaRPr lang="en-US"/>
        </a:p>
      </dgm:t>
    </dgm:pt>
    <dgm:pt modelId="{4F50C564-85EE-47E7-942A-B330351312F3}">
      <dgm:prSet phldrT="[Text]"/>
      <dgm:spPr/>
      <dgm:t>
        <a:bodyPr/>
        <a:lstStyle/>
        <a:p>
          <a:r>
            <a:rPr lang="en-US" dirty="0" smtClean="0"/>
            <a:t>Halal Science Information System</a:t>
          </a:r>
          <a:endParaRPr lang="en-US" dirty="0"/>
        </a:p>
      </dgm:t>
    </dgm:pt>
    <dgm:pt modelId="{724E3A46-B98B-42E1-953C-7747F9FED97C}" type="parTrans" cxnId="{574F3B0C-4CB9-4C40-B8D2-C19A21406DEF}">
      <dgm:prSet/>
      <dgm:spPr/>
      <dgm:t>
        <a:bodyPr/>
        <a:lstStyle/>
        <a:p>
          <a:endParaRPr lang="en-US"/>
        </a:p>
      </dgm:t>
    </dgm:pt>
    <dgm:pt modelId="{C0A9DC9F-4CC1-40DB-BE9D-4B5E66A57AFE}" type="sibTrans" cxnId="{574F3B0C-4CB9-4C40-B8D2-C19A21406DEF}">
      <dgm:prSet/>
      <dgm:spPr/>
      <dgm:t>
        <a:bodyPr/>
        <a:lstStyle/>
        <a:p>
          <a:endParaRPr lang="en-US"/>
        </a:p>
      </dgm:t>
    </dgm:pt>
    <dgm:pt modelId="{5363DE09-1B6C-45AF-8866-FFA0C00DFED7}">
      <dgm:prSet phldrT="[Text]"/>
      <dgm:spPr/>
      <dgm:t>
        <a:bodyPr/>
        <a:lstStyle/>
        <a:p>
          <a:r>
            <a:rPr lang="en-US" b="1" dirty="0" smtClean="0"/>
            <a:t>Halal Traceability and Halal Tracking Systems</a:t>
          </a:r>
          <a:endParaRPr lang="en-US" dirty="0"/>
        </a:p>
      </dgm:t>
    </dgm:pt>
    <dgm:pt modelId="{8D2F4A13-9D20-47BB-B7C1-2E5BDF6126CB}" type="parTrans" cxnId="{C88A61CD-60A0-44D1-BBF7-16140AE41128}">
      <dgm:prSet/>
      <dgm:spPr/>
      <dgm:t>
        <a:bodyPr/>
        <a:lstStyle/>
        <a:p>
          <a:endParaRPr lang="en-US"/>
        </a:p>
      </dgm:t>
    </dgm:pt>
    <dgm:pt modelId="{6A45B815-FB0F-44AC-A1EC-AFF6864172CE}" type="sibTrans" cxnId="{C88A61CD-60A0-44D1-BBF7-16140AE41128}">
      <dgm:prSet/>
      <dgm:spPr/>
      <dgm:t>
        <a:bodyPr/>
        <a:lstStyle/>
        <a:p>
          <a:endParaRPr lang="en-US"/>
        </a:p>
      </dgm:t>
    </dgm:pt>
    <dgm:pt modelId="{F5DB23BD-4AD5-42DC-BD38-15E1279FDE1C}">
      <dgm:prSet phldrT="[Text]"/>
      <dgm:spPr/>
      <dgm:t>
        <a:bodyPr/>
        <a:lstStyle/>
        <a:p>
          <a:endParaRPr lang="en-US" dirty="0"/>
        </a:p>
      </dgm:t>
    </dgm:pt>
    <dgm:pt modelId="{65BF8A27-D99C-45C6-87E0-8962152E07A7}" type="parTrans" cxnId="{36CBD40B-42D8-4039-AB36-738FC730D3A8}">
      <dgm:prSet/>
      <dgm:spPr/>
      <dgm:t>
        <a:bodyPr/>
        <a:lstStyle/>
        <a:p>
          <a:endParaRPr lang="en-US"/>
        </a:p>
      </dgm:t>
    </dgm:pt>
    <dgm:pt modelId="{AEA04108-8C7C-4E07-AD4D-747D4474EEAC}" type="sibTrans" cxnId="{36CBD40B-42D8-4039-AB36-738FC730D3A8}">
      <dgm:prSet/>
      <dgm:spPr/>
      <dgm:t>
        <a:bodyPr/>
        <a:lstStyle/>
        <a:p>
          <a:endParaRPr lang="en-US"/>
        </a:p>
      </dgm:t>
    </dgm:pt>
    <dgm:pt modelId="{DB69FB8B-674D-45DE-95C6-3121489FB1F8}" type="pres">
      <dgm:prSet presAssocID="{43279223-A49C-4298-9016-B4E9DD80284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PH"/>
        </a:p>
      </dgm:t>
    </dgm:pt>
    <dgm:pt modelId="{680B4A2D-14AB-40C1-84F2-31F6E100F941}" type="pres">
      <dgm:prSet presAssocID="{723596D4-71AB-4BE4-BAFD-F37B4B636B1F}" presName="singleCycle" presStyleCnt="0"/>
      <dgm:spPr/>
    </dgm:pt>
    <dgm:pt modelId="{498E0708-E8FF-4D85-943C-FB0B16C295B7}" type="pres">
      <dgm:prSet presAssocID="{723596D4-71AB-4BE4-BAFD-F37B4B636B1F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en-PH"/>
        </a:p>
      </dgm:t>
    </dgm:pt>
    <dgm:pt modelId="{39405D90-CD50-45AD-91FB-A742B758ED69}" type="pres">
      <dgm:prSet presAssocID="{4ACBDFA1-C067-462F-80D2-6F1880441381}" presName="Name56" presStyleLbl="parChTrans1D2" presStyleIdx="0" presStyleCnt="4"/>
      <dgm:spPr/>
      <dgm:t>
        <a:bodyPr/>
        <a:lstStyle/>
        <a:p>
          <a:endParaRPr lang="en-PH"/>
        </a:p>
      </dgm:t>
    </dgm:pt>
    <dgm:pt modelId="{BE03386A-02FA-46C3-BE0D-F2B006E73583}" type="pres">
      <dgm:prSet presAssocID="{DF4AB084-A709-4B46-B6DB-A101EDCA429A}" presName="text0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83DA7633-61B0-40AE-B6AE-424602C40B2C}" type="pres">
      <dgm:prSet presAssocID="{B77F5D6F-4E86-4E2E-A5D6-361C925B5E7D}" presName="Name56" presStyleLbl="parChTrans1D2" presStyleIdx="1" presStyleCnt="4"/>
      <dgm:spPr/>
      <dgm:t>
        <a:bodyPr/>
        <a:lstStyle/>
        <a:p>
          <a:endParaRPr lang="en-PH"/>
        </a:p>
      </dgm:t>
    </dgm:pt>
    <dgm:pt modelId="{0F8EFCDD-C880-4722-84B6-536BD2B2C890}" type="pres">
      <dgm:prSet presAssocID="{B95D5FD5-3ADD-422C-8BD1-0B7DAB3D70DA}" presName="text0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EA0D85-09C9-4608-AE24-F4361446D190}" type="pres">
      <dgm:prSet presAssocID="{724E3A46-B98B-42E1-953C-7747F9FED97C}" presName="Name56" presStyleLbl="parChTrans1D2" presStyleIdx="2" presStyleCnt="4"/>
      <dgm:spPr/>
      <dgm:t>
        <a:bodyPr/>
        <a:lstStyle/>
        <a:p>
          <a:endParaRPr lang="en-PH"/>
        </a:p>
      </dgm:t>
    </dgm:pt>
    <dgm:pt modelId="{2D9B5591-5490-467D-B01F-4367746A413A}" type="pres">
      <dgm:prSet presAssocID="{4F50C564-85EE-47E7-942A-B330351312F3}" presName="text0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BD89F2-B010-40A7-982A-0AB9D05E779A}" type="pres">
      <dgm:prSet presAssocID="{8D2F4A13-9D20-47BB-B7C1-2E5BDF6126CB}" presName="Name56" presStyleLbl="parChTrans1D2" presStyleIdx="3" presStyleCnt="4"/>
      <dgm:spPr/>
      <dgm:t>
        <a:bodyPr/>
        <a:lstStyle/>
        <a:p>
          <a:endParaRPr lang="en-PH"/>
        </a:p>
      </dgm:t>
    </dgm:pt>
    <dgm:pt modelId="{930C24FF-DFD9-4608-A230-19A6B998E41C}" type="pres">
      <dgm:prSet presAssocID="{5363DE09-1B6C-45AF-8866-FFA0C00DFED7}" presName="text0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B7A776-2B97-4C95-A055-B873BC73795B}" type="presOf" srcId="{4ACBDFA1-C067-462F-80D2-6F1880441381}" destId="{39405D90-CD50-45AD-91FB-A742B758ED69}" srcOrd="0" destOrd="0" presId="urn:microsoft.com/office/officeart/2008/layout/RadialCluster"/>
    <dgm:cxn modelId="{83992FEE-60A9-4F3B-BE7D-C8F9B4C13CBA}" type="presOf" srcId="{B77F5D6F-4E86-4E2E-A5D6-361C925B5E7D}" destId="{83DA7633-61B0-40AE-B6AE-424602C40B2C}" srcOrd="0" destOrd="0" presId="urn:microsoft.com/office/officeart/2008/layout/RadialCluster"/>
    <dgm:cxn modelId="{4B9EC764-B188-4877-81F8-35DC9B071DD4}" type="presOf" srcId="{5363DE09-1B6C-45AF-8866-FFA0C00DFED7}" destId="{930C24FF-DFD9-4608-A230-19A6B998E41C}" srcOrd="0" destOrd="0" presId="urn:microsoft.com/office/officeart/2008/layout/RadialCluster"/>
    <dgm:cxn modelId="{FAAC8E15-0069-44A9-BA14-0FB42D71F84D}" type="presOf" srcId="{8D2F4A13-9D20-47BB-B7C1-2E5BDF6126CB}" destId="{47BD89F2-B010-40A7-982A-0AB9D05E779A}" srcOrd="0" destOrd="0" presId="urn:microsoft.com/office/officeart/2008/layout/RadialCluster"/>
    <dgm:cxn modelId="{C0A26535-E0AC-4C28-AA97-ACD4F5EF058A}" type="presOf" srcId="{4F50C564-85EE-47E7-942A-B330351312F3}" destId="{2D9B5591-5490-467D-B01F-4367746A413A}" srcOrd="0" destOrd="0" presId="urn:microsoft.com/office/officeart/2008/layout/RadialCluster"/>
    <dgm:cxn modelId="{656C05F8-D981-467A-9919-7F95F6400FBF}" srcId="{723596D4-71AB-4BE4-BAFD-F37B4B636B1F}" destId="{DF4AB084-A709-4B46-B6DB-A101EDCA429A}" srcOrd="0" destOrd="0" parTransId="{4ACBDFA1-C067-462F-80D2-6F1880441381}" sibTransId="{9EEEBE34-8657-4848-BC98-19687FC71BCC}"/>
    <dgm:cxn modelId="{574F3B0C-4CB9-4C40-B8D2-C19A21406DEF}" srcId="{723596D4-71AB-4BE4-BAFD-F37B4B636B1F}" destId="{4F50C564-85EE-47E7-942A-B330351312F3}" srcOrd="2" destOrd="0" parTransId="{724E3A46-B98B-42E1-953C-7747F9FED97C}" sibTransId="{C0A9DC9F-4CC1-40DB-BE9D-4B5E66A57AFE}"/>
    <dgm:cxn modelId="{EEC99EDD-FE82-426F-AE55-364786561DD0}" srcId="{43279223-A49C-4298-9016-B4E9DD802844}" destId="{723596D4-71AB-4BE4-BAFD-F37B4B636B1F}" srcOrd="0" destOrd="0" parTransId="{FAFE54EB-4E97-4EB7-B4A3-508D66BD1DA1}" sibTransId="{B62BE042-BCD1-470A-BE3E-B4F6B9224F31}"/>
    <dgm:cxn modelId="{37AC31A2-42B7-4DAB-8A2E-641F716CA4F4}" type="presOf" srcId="{B95D5FD5-3ADD-422C-8BD1-0B7DAB3D70DA}" destId="{0F8EFCDD-C880-4722-84B6-536BD2B2C890}" srcOrd="0" destOrd="0" presId="urn:microsoft.com/office/officeart/2008/layout/RadialCluster"/>
    <dgm:cxn modelId="{C88A61CD-60A0-44D1-BBF7-16140AE41128}" srcId="{723596D4-71AB-4BE4-BAFD-F37B4B636B1F}" destId="{5363DE09-1B6C-45AF-8866-FFA0C00DFED7}" srcOrd="3" destOrd="0" parTransId="{8D2F4A13-9D20-47BB-B7C1-2E5BDF6126CB}" sibTransId="{6A45B815-FB0F-44AC-A1EC-AFF6864172CE}"/>
    <dgm:cxn modelId="{09B65C3E-D258-4801-90D4-4A4C0B2E381A}" type="presOf" srcId="{724E3A46-B98B-42E1-953C-7747F9FED97C}" destId="{20EA0D85-09C9-4608-AE24-F4361446D190}" srcOrd="0" destOrd="0" presId="urn:microsoft.com/office/officeart/2008/layout/RadialCluster"/>
    <dgm:cxn modelId="{8EC7F0F4-B18B-4585-9DFE-6BCD8CFFF674}" srcId="{723596D4-71AB-4BE4-BAFD-F37B4B636B1F}" destId="{B95D5FD5-3ADD-422C-8BD1-0B7DAB3D70DA}" srcOrd="1" destOrd="0" parTransId="{B77F5D6F-4E86-4E2E-A5D6-361C925B5E7D}" sibTransId="{AAB9F0B3-CAD5-4C98-BE3A-275403BCC335}"/>
    <dgm:cxn modelId="{549037DA-EA53-48FD-A648-159111E51851}" type="presOf" srcId="{DF4AB084-A709-4B46-B6DB-A101EDCA429A}" destId="{BE03386A-02FA-46C3-BE0D-F2B006E73583}" srcOrd="0" destOrd="0" presId="urn:microsoft.com/office/officeart/2008/layout/RadialCluster"/>
    <dgm:cxn modelId="{2EB6FB55-86E6-4A92-8E77-D196AA2F9506}" type="presOf" srcId="{43279223-A49C-4298-9016-B4E9DD802844}" destId="{DB69FB8B-674D-45DE-95C6-3121489FB1F8}" srcOrd="0" destOrd="0" presId="urn:microsoft.com/office/officeart/2008/layout/RadialCluster"/>
    <dgm:cxn modelId="{7D67EE6E-3737-4D81-BADB-1C001F62C7CC}" type="presOf" srcId="{723596D4-71AB-4BE4-BAFD-F37B4B636B1F}" destId="{498E0708-E8FF-4D85-943C-FB0B16C295B7}" srcOrd="0" destOrd="0" presId="urn:microsoft.com/office/officeart/2008/layout/RadialCluster"/>
    <dgm:cxn modelId="{36CBD40B-42D8-4039-AB36-738FC730D3A8}" srcId="{43279223-A49C-4298-9016-B4E9DD802844}" destId="{F5DB23BD-4AD5-42DC-BD38-15E1279FDE1C}" srcOrd="1" destOrd="0" parTransId="{65BF8A27-D99C-45C6-87E0-8962152E07A7}" sibTransId="{AEA04108-8C7C-4E07-AD4D-747D4474EEAC}"/>
    <dgm:cxn modelId="{E9FD2059-E400-4407-8B67-23D3CA13F1B9}" type="presParOf" srcId="{DB69FB8B-674D-45DE-95C6-3121489FB1F8}" destId="{680B4A2D-14AB-40C1-84F2-31F6E100F941}" srcOrd="0" destOrd="0" presId="urn:microsoft.com/office/officeart/2008/layout/RadialCluster"/>
    <dgm:cxn modelId="{A265B7D7-76B2-4600-91C9-2831D4BFB4FB}" type="presParOf" srcId="{680B4A2D-14AB-40C1-84F2-31F6E100F941}" destId="{498E0708-E8FF-4D85-943C-FB0B16C295B7}" srcOrd="0" destOrd="0" presId="urn:microsoft.com/office/officeart/2008/layout/RadialCluster"/>
    <dgm:cxn modelId="{318D1FA2-8FCF-4B8F-A3BD-6D9FACCE93C2}" type="presParOf" srcId="{680B4A2D-14AB-40C1-84F2-31F6E100F941}" destId="{39405D90-CD50-45AD-91FB-A742B758ED69}" srcOrd="1" destOrd="0" presId="urn:microsoft.com/office/officeart/2008/layout/RadialCluster"/>
    <dgm:cxn modelId="{ACA66538-3643-4EFF-A65F-5D1B18A20254}" type="presParOf" srcId="{680B4A2D-14AB-40C1-84F2-31F6E100F941}" destId="{BE03386A-02FA-46C3-BE0D-F2B006E73583}" srcOrd="2" destOrd="0" presId="urn:microsoft.com/office/officeart/2008/layout/RadialCluster"/>
    <dgm:cxn modelId="{0EFFB3A0-6A8D-4F29-9613-707BAEE96332}" type="presParOf" srcId="{680B4A2D-14AB-40C1-84F2-31F6E100F941}" destId="{83DA7633-61B0-40AE-B6AE-424602C40B2C}" srcOrd="3" destOrd="0" presId="urn:microsoft.com/office/officeart/2008/layout/RadialCluster"/>
    <dgm:cxn modelId="{5B008209-3C57-4D9E-9FA8-808F3FDD35C3}" type="presParOf" srcId="{680B4A2D-14AB-40C1-84F2-31F6E100F941}" destId="{0F8EFCDD-C880-4722-84B6-536BD2B2C890}" srcOrd="4" destOrd="0" presId="urn:microsoft.com/office/officeart/2008/layout/RadialCluster"/>
    <dgm:cxn modelId="{21C6C84D-AA0F-4242-914D-75FDA3BEE79C}" type="presParOf" srcId="{680B4A2D-14AB-40C1-84F2-31F6E100F941}" destId="{20EA0D85-09C9-4608-AE24-F4361446D190}" srcOrd="5" destOrd="0" presId="urn:microsoft.com/office/officeart/2008/layout/RadialCluster"/>
    <dgm:cxn modelId="{45360775-9DA0-4549-AE57-4AC4E364CBFC}" type="presParOf" srcId="{680B4A2D-14AB-40C1-84F2-31F6E100F941}" destId="{2D9B5591-5490-467D-B01F-4367746A413A}" srcOrd="6" destOrd="0" presId="urn:microsoft.com/office/officeart/2008/layout/RadialCluster"/>
    <dgm:cxn modelId="{04035B44-F15D-4187-9B4D-C0D9FD155086}" type="presParOf" srcId="{680B4A2D-14AB-40C1-84F2-31F6E100F941}" destId="{47BD89F2-B010-40A7-982A-0AB9D05E779A}" srcOrd="7" destOrd="0" presId="urn:microsoft.com/office/officeart/2008/layout/RadialCluster"/>
    <dgm:cxn modelId="{5900F6FE-9C00-4AC8-A6A9-0C8F00AD1F41}" type="presParOf" srcId="{680B4A2D-14AB-40C1-84F2-31F6E100F941}" destId="{930C24FF-DFD9-4608-A230-19A6B998E41C}" srcOrd="8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A21938-E641-4E9F-859D-515DA785A66D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D1E52A-1B5E-4A49-BF42-D09A48524E88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Provision of Technology</a:t>
          </a:r>
          <a:endParaRPr lang="en-US" dirty="0"/>
        </a:p>
      </dgm:t>
    </dgm:pt>
    <dgm:pt modelId="{BCA7C1A1-2D96-4842-BE65-72725BDD56A4}" type="parTrans" cxnId="{0C0EBEFB-869A-4F71-9C6B-11931053D0EB}">
      <dgm:prSet/>
      <dgm:spPr/>
      <dgm:t>
        <a:bodyPr/>
        <a:lstStyle/>
        <a:p>
          <a:endParaRPr lang="en-US"/>
        </a:p>
      </dgm:t>
    </dgm:pt>
    <dgm:pt modelId="{160B22A8-55D3-4888-818E-6B16E6E3A7B6}" type="sibTrans" cxnId="{0C0EBEFB-869A-4F71-9C6B-11931053D0EB}">
      <dgm:prSet/>
      <dgm:spPr/>
      <dgm:t>
        <a:bodyPr/>
        <a:lstStyle/>
        <a:p>
          <a:endParaRPr lang="en-US"/>
        </a:p>
      </dgm:t>
    </dgm:pt>
    <dgm:pt modelId="{89626640-EB34-4060-BF34-E284358D4A08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Packaging and labeling</a:t>
          </a:r>
          <a:endParaRPr lang="en-US" dirty="0"/>
        </a:p>
      </dgm:t>
    </dgm:pt>
    <dgm:pt modelId="{E808712E-15C2-4EF4-9792-BFA136BC5EF1}" type="parTrans" cxnId="{363D5336-D582-4227-8AA3-2915A3E015FB}">
      <dgm:prSet/>
      <dgm:spPr/>
      <dgm:t>
        <a:bodyPr/>
        <a:lstStyle/>
        <a:p>
          <a:endParaRPr lang="en-US"/>
        </a:p>
      </dgm:t>
    </dgm:pt>
    <dgm:pt modelId="{153CFEE1-F42A-4C60-9435-D3F655C59F52}" type="sibTrans" cxnId="{363D5336-D582-4227-8AA3-2915A3E015FB}">
      <dgm:prSet/>
      <dgm:spPr/>
      <dgm:t>
        <a:bodyPr/>
        <a:lstStyle/>
        <a:p>
          <a:endParaRPr lang="en-US"/>
        </a:p>
      </dgm:t>
    </dgm:pt>
    <dgm:pt modelId="{4EC67673-0DD4-46E5-804A-4BB548545B8B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Product Standards and Testing</a:t>
          </a:r>
          <a:endParaRPr lang="en-US" dirty="0"/>
        </a:p>
      </dgm:t>
    </dgm:pt>
    <dgm:pt modelId="{978CF6AE-59F1-4C5C-9D41-9BCA6A938F00}" type="sibTrans" cxnId="{F99EB888-4B91-4D7B-AC29-DFCD7E685F26}">
      <dgm:prSet/>
      <dgm:spPr/>
      <dgm:t>
        <a:bodyPr/>
        <a:lstStyle/>
        <a:p>
          <a:endParaRPr lang="en-US"/>
        </a:p>
      </dgm:t>
    </dgm:pt>
    <dgm:pt modelId="{3F281ABA-94B1-4CF4-A0AB-297845D35B52}" type="parTrans" cxnId="{F99EB888-4B91-4D7B-AC29-DFCD7E685F26}">
      <dgm:prSet/>
      <dgm:spPr/>
      <dgm:t>
        <a:bodyPr/>
        <a:lstStyle/>
        <a:p>
          <a:endParaRPr lang="en-US"/>
        </a:p>
      </dgm:t>
    </dgm:pt>
    <dgm:pt modelId="{2D5FAC62-9428-4C7F-ABA8-DE8B74D30676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Database Management and Information System</a:t>
          </a:r>
          <a:endParaRPr lang="en-US" dirty="0"/>
        </a:p>
      </dgm:t>
    </dgm:pt>
    <dgm:pt modelId="{80374A22-33A8-4198-A7E9-6B4759808D47}" type="parTrans" cxnId="{45C8FE63-8615-4560-B3F1-C0BCA60486B5}">
      <dgm:prSet/>
      <dgm:spPr/>
      <dgm:t>
        <a:bodyPr/>
        <a:lstStyle/>
        <a:p>
          <a:endParaRPr lang="en-US"/>
        </a:p>
      </dgm:t>
    </dgm:pt>
    <dgm:pt modelId="{C302E5F5-4BC3-4227-8E78-DFD66A475937}" type="sibTrans" cxnId="{45C8FE63-8615-4560-B3F1-C0BCA60486B5}">
      <dgm:prSet/>
      <dgm:spPr/>
      <dgm:t>
        <a:bodyPr/>
        <a:lstStyle/>
        <a:p>
          <a:endParaRPr lang="en-US"/>
        </a:p>
      </dgm:t>
    </dgm:pt>
    <dgm:pt modelId="{731545B1-436F-465B-A4FA-E0A213EDA845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Linkaging and Networking</a:t>
          </a:r>
          <a:endParaRPr lang="en-US" dirty="0"/>
        </a:p>
      </dgm:t>
    </dgm:pt>
    <dgm:pt modelId="{C57A187E-28D2-44E7-AB3B-10E871D6A1B3}" type="parTrans" cxnId="{C8F3F2B0-8489-44AF-8B76-96B88A1BCC19}">
      <dgm:prSet/>
      <dgm:spPr/>
      <dgm:t>
        <a:bodyPr/>
        <a:lstStyle/>
        <a:p>
          <a:endParaRPr lang="en-US"/>
        </a:p>
      </dgm:t>
    </dgm:pt>
    <dgm:pt modelId="{209FC558-1FB4-4CB7-925B-87D328442B0D}" type="sibTrans" cxnId="{C8F3F2B0-8489-44AF-8B76-96B88A1BCC19}">
      <dgm:prSet/>
      <dgm:spPr/>
      <dgm:t>
        <a:bodyPr/>
        <a:lstStyle/>
        <a:p>
          <a:endParaRPr lang="en-US"/>
        </a:p>
      </dgm:t>
    </dgm:pt>
    <dgm:pt modelId="{E0F9F49C-15DB-4B07-AEEC-5CB995208963}" type="pres">
      <dgm:prSet presAssocID="{E4A21938-E641-4E9F-859D-515DA785A6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il-PH"/>
        </a:p>
      </dgm:t>
    </dgm:pt>
    <dgm:pt modelId="{B5F28C0A-B4C4-4D08-A21E-FA867329F9A0}" type="pres">
      <dgm:prSet presAssocID="{14D1E52A-1B5E-4A49-BF42-D09A48524E88}" presName="parentLin" presStyleCnt="0"/>
      <dgm:spPr/>
      <dgm:t>
        <a:bodyPr/>
        <a:lstStyle/>
        <a:p>
          <a:endParaRPr lang="en-US"/>
        </a:p>
      </dgm:t>
    </dgm:pt>
    <dgm:pt modelId="{48AB9FC0-48A2-49AF-8471-11B7CE001875}" type="pres">
      <dgm:prSet presAssocID="{14D1E52A-1B5E-4A49-BF42-D09A48524E88}" presName="parentLeftMargin" presStyleLbl="node1" presStyleIdx="0" presStyleCnt="5"/>
      <dgm:spPr/>
      <dgm:t>
        <a:bodyPr/>
        <a:lstStyle/>
        <a:p>
          <a:endParaRPr lang="fil-PH"/>
        </a:p>
      </dgm:t>
    </dgm:pt>
    <dgm:pt modelId="{2C6683E8-C965-4E25-A0A9-D18F86A35691}" type="pres">
      <dgm:prSet presAssocID="{14D1E52A-1B5E-4A49-BF42-D09A48524E88}" presName="parentText" presStyleLbl="node1" presStyleIdx="0" presStyleCnt="5" custScaleX="106053" custScaleY="1314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DC20E1-64E0-4D59-B015-370816EE37A8}" type="pres">
      <dgm:prSet presAssocID="{14D1E52A-1B5E-4A49-BF42-D09A48524E88}" presName="negativeSpace" presStyleCnt="0"/>
      <dgm:spPr/>
      <dgm:t>
        <a:bodyPr/>
        <a:lstStyle/>
        <a:p>
          <a:endParaRPr lang="en-US"/>
        </a:p>
      </dgm:t>
    </dgm:pt>
    <dgm:pt modelId="{F8107065-46C9-440D-B737-1EFD0A7DE4CD}" type="pres">
      <dgm:prSet presAssocID="{14D1E52A-1B5E-4A49-BF42-D09A48524E8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E4BEB9-5C9C-4A99-BFA7-355C3DF208C1}" type="pres">
      <dgm:prSet presAssocID="{160B22A8-55D3-4888-818E-6B16E6E3A7B6}" presName="spaceBetweenRectangles" presStyleCnt="0"/>
      <dgm:spPr/>
      <dgm:t>
        <a:bodyPr/>
        <a:lstStyle/>
        <a:p>
          <a:endParaRPr lang="en-US"/>
        </a:p>
      </dgm:t>
    </dgm:pt>
    <dgm:pt modelId="{2D65E654-D6C1-4531-B388-5E559AF24136}" type="pres">
      <dgm:prSet presAssocID="{4EC67673-0DD4-46E5-804A-4BB548545B8B}" presName="parentLin" presStyleCnt="0"/>
      <dgm:spPr/>
      <dgm:t>
        <a:bodyPr/>
        <a:lstStyle/>
        <a:p>
          <a:endParaRPr lang="en-US"/>
        </a:p>
      </dgm:t>
    </dgm:pt>
    <dgm:pt modelId="{79210392-F1EB-4C64-A805-6B732902F951}" type="pres">
      <dgm:prSet presAssocID="{4EC67673-0DD4-46E5-804A-4BB548545B8B}" presName="parentLeftMargin" presStyleLbl="node1" presStyleIdx="0" presStyleCnt="5"/>
      <dgm:spPr/>
      <dgm:t>
        <a:bodyPr/>
        <a:lstStyle/>
        <a:p>
          <a:endParaRPr lang="fil-PH"/>
        </a:p>
      </dgm:t>
    </dgm:pt>
    <dgm:pt modelId="{B3B0BFCF-A77C-4BA5-87AA-6B17F0098821}" type="pres">
      <dgm:prSet presAssocID="{4EC67673-0DD4-46E5-804A-4BB548545B8B}" presName="parentText" presStyleLbl="node1" presStyleIdx="1" presStyleCnt="5" custScaleX="106053" custScaleY="1314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93C7D7-B288-4C44-A6F6-8779CF39AF68}" type="pres">
      <dgm:prSet presAssocID="{4EC67673-0DD4-46E5-804A-4BB548545B8B}" presName="negativeSpace" presStyleCnt="0"/>
      <dgm:spPr/>
      <dgm:t>
        <a:bodyPr/>
        <a:lstStyle/>
        <a:p>
          <a:endParaRPr lang="en-US"/>
        </a:p>
      </dgm:t>
    </dgm:pt>
    <dgm:pt modelId="{81D9EA95-0171-4BBE-B520-E7F6B7BCB97C}" type="pres">
      <dgm:prSet presAssocID="{4EC67673-0DD4-46E5-804A-4BB548545B8B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A16E08-1B9C-42FE-BF95-0FF52FAA5B9D}" type="pres">
      <dgm:prSet presAssocID="{978CF6AE-59F1-4C5C-9D41-9BCA6A938F00}" presName="spaceBetweenRectangles" presStyleCnt="0"/>
      <dgm:spPr/>
      <dgm:t>
        <a:bodyPr/>
        <a:lstStyle/>
        <a:p>
          <a:endParaRPr lang="en-US"/>
        </a:p>
      </dgm:t>
    </dgm:pt>
    <dgm:pt modelId="{AE003C9D-3BFA-4342-9DD5-11FFBDBBF65C}" type="pres">
      <dgm:prSet presAssocID="{89626640-EB34-4060-BF34-E284358D4A08}" presName="parentLin" presStyleCnt="0"/>
      <dgm:spPr/>
      <dgm:t>
        <a:bodyPr/>
        <a:lstStyle/>
        <a:p>
          <a:endParaRPr lang="en-US"/>
        </a:p>
      </dgm:t>
    </dgm:pt>
    <dgm:pt modelId="{A312A1D9-23B8-4569-A5B5-57EA9DA115A5}" type="pres">
      <dgm:prSet presAssocID="{89626640-EB34-4060-BF34-E284358D4A08}" presName="parentLeftMargin" presStyleLbl="node1" presStyleIdx="1" presStyleCnt="5"/>
      <dgm:spPr/>
      <dgm:t>
        <a:bodyPr/>
        <a:lstStyle/>
        <a:p>
          <a:endParaRPr lang="fil-PH"/>
        </a:p>
      </dgm:t>
    </dgm:pt>
    <dgm:pt modelId="{E7AF1C5B-0A97-4059-A530-F956102799EA}" type="pres">
      <dgm:prSet presAssocID="{89626640-EB34-4060-BF34-E284358D4A08}" presName="parentText" presStyleLbl="node1" presStyleIdx="2" presStyleCnt="5" custScaleX="106053" custScaleY="1314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D7F97-38EB-46A5-922D-D3A240439721}" type="pres">
      <dgm:prSet presAssocID="{89626640-EB34-4060-BF34-E284358D4A08}" presName="negativeSpace" presStyleCnt="0"/>
      <dgm:spPr/>
      <dgm:t>
        <a:bodyPr/>
        <a:lstStyle/>
        <a:p>
          <a:endParaRPr lang="en-US"/>
        </a:p>
      </dgm:t>
    </dgm:pt>
    <dgm:pt modelId="{F2892FBF-0BF9-48B3-9D6B-574020BEC926}" type="pres">
      <dgm:prSet presAssocID="{89626640-EB34-4060-BF34-E284358D4A08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242AF-DF34-475D-85B3-19C996D533DC}" type="pres">
      <dgm:prSet presAssocID="{153CFEE1-F42A-4C60-9435-D3F655C59F52}" presName="spaceBetweenRectangles" presStyleCnt="0"/>
      <dgm:spPr/>
      <dgm:t>
        <a:bodyPr/>
        <a:lstStyle/>
        <a:p>
          <a:endParaRPr lang="en-US"/>
        </a:p>
      </dgm:t>
    </dgm:pt>
    <dgm:pt modelId="{4D876851-BC45-4B20-B585-583C124941E8}" type="pres">
      <dgm:prSet presAssocID="{2D5FAC62-9428-4C7F-ABA8-DE8B74D30676}" presName="parentLin" presStyleCnt="0"/>
      <dgm:spPr/>
      <dgm:t>
        <a:bodyPr/>
        <a:lstStyle/>
        <a:p>
          <a:endParaRPr lang="en-US"/>
        </a:p>
      </dgm:t>
    </dgm:pt>
    <dgm:pt modelId="{3A83A576-80C6-4422-9CB0-74498EDCB5CC}" type="pres">
      <dgm:prSet presAssocID="{2D5FAC62-9428-4C7F-ABA8-DE8B74D30676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592AF8EF-587A-4D09-AF37-ACAA9B2AB4AD}" type="pres">
      <dgm:prSet presAssocID="{2D5FAC62-9428-4C7F-ABA8-DE8B74D30676}" presName="parentText" presStyleLbl="node1" presStyleIdx="3" presStyleCnt="5" custScaleX="106053" custScaleY="1314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7A71A-3861-4EAC-9AFA-0C18542DB795}" type="pres">
      <dgm:prSet presAssocID="{2D5FAC62-9428-4C7F-ABA8-DE8B74D30676}" presName="negativeSpace" presStyleCnt="0"/>
      <dgm:spPr/>
      <dgm:t>
        <a:bodyPr/>
        <a:lstStyle/>
        <a:p>
          <a:endParaRPr lang="en-US"/>
        </a:p>
      </dgm:t>
    </dgm:pt>
    <dgm:pt modelId="{4E56BA0C-A3EA-44AF-A67E-38B6C7D0032E}" type="pres">
      <dgm:prSet presAssocID="{2D5FAC62-9428-4C7F-ABA8-DE8B74D30676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03B51-BF07-4D76-AD4D-1CCB66F4B6C0}" type="pres">
      <dgm:prSet presAssocID="{C302E5F5-4BC3-4227-8E78-DFD66A475937}" presName="spaceBetweenRectangles" presStyleCnt="0"/>
      <dgm:spPr/>
      <dgm:t>
        <a:bodyPr/>
        <a:lstStyle/>
        <a:p>
          <a:endParaRPr lang="en-US"/>
        </a:p>
      </dgm:t>
    </dgm:pt>
    <dgm:pt modelId="{A8A202D5-52E3-45FA-84DB-587BAE0BE8A0}" type="pres">
      <dgm:prSet presAssocID="{731545B1-436F-465B-A4FA-E0A213EDA845}" presName="parentLin" presStyleCnt="0"/>
      <dgm:spPr/>
      <dgm:t>
        <a:bodyPr/>
        <a:lstStyle/>
        <a:p>
          <a:endParaRPr lang="en-US"/>
        </a:p>
      </dgm:t>
    </dgm:pt>
    <dgm:pt modelId="{E48AC2DA-A570-4BB3-B2A5-E6F50636D863}" type="pres">
      <dgm:prSet presAssocID="{731545B1-436F-465B-A4FA-E0A213EDA845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E989AB99-D5F9-440E-AF42-2D931A19249F}" type="pres">
      <dgm:prSet presAssocID="{731545B1-436F-465B-A4FA-E0A213EDA845}" presName="parentText" presStyleLbl="node1" presStyleIdx="4" presStyleCnt="5" custScaleX="106053" custScaleY="1314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EFEAC3-8AF4-4BDC-88AD-3C0523C3A87A}" type="pres">
      <dgm:prSet presAssocID="{731545B1-436F-465B-A4FA-E0A213EDA845}" presName="negativeSpace" presStyleCnt="0"/>
      <dgm:spPr/>
      <dgm:t>
        <a:bodyPr/>
        <a:lstStyle/>
        <a:p>
          <a:endParaRPr lang="en-US"/>
        </a:p>
      </dgm:t>
    </dgm:pt>
    <dgm:pt modelId="{E9338991-599A-4229-98A7-875C5E05D008}" type="pres">
      <dgm:prSet presAssocID="{731545B1-436F-465B-A4FA-E0A213EDA845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F3F2B0-8489-44AF-8B76-96B88A1BCC19}" srcId="{E4A21938-E641-4E9F-859D-515DA785A66D}" destId="{731545B1-436F-465B-A4FA-E0A213EDA845}" srcOrd="4" destOrd="0" parTransId="{C57A187E-28D2-44E7-AB3B-10E871D6A1B3}" sibTransId="{209FC558-1FB4-4CB7-925B-87D328442B0D}"/>
    <dgm:cxn modelId="{43962F43-7720-4CD6-AC8A-CA2212AFBBE2}" type="presOf" srcId="{89626640-EB34-4060-BF34-E284358D4A08}" destId="{E7AF1C5B-0A97-4059-A530-F956102799EA}" srcOrd="1" destOrd="0" presId="urn:microsoft.com/office/officeart/2005/8/layout/list1"/>
    <dgm:cxn modelId="{45C8FE63-8615-4560-B3F1-C0BCA60486B5}" srcId="{E4A21938-E641-4E9F-859D-515DA785A66D}" destId="{2D5FAC62-9428-4C7F-ABA8-DE8B74D30676}" srcOrd="3" destOrd="0" parTransId="{80374A22-33A8-4198-A7E9-6B4759808D47}" sibTransId="{C302E5F5-4BC3-4227-8E78-DFD66A475937}"/>
    <dgm:cxn modelId="{4DBC0E0A-66B4-4FC8-B3F6-23ED70C99181}" type="presOf" srcId="{2D5FAC62-9428-4C7F-ABA8-DE8B74D30676}" destId="{3A83A576-80C6-4422-9CB0-74498EDCB5CC}" srcOrd="0" destOrd="0" presId="urn:microsoft.com/office/officeart/2005/8/layout/list1"/>
    <dgm:cxn modelId="{8D50F79F-19D0-4C3E-916D-9A72CE6A079D}" type="presOf" srcId="{2D5FAC62-9428-4C7F-ABA8-DE8B74D30676}" destId="{592AF8EF-587A-4D09-AF37-ACAA9B2AB4AD}" srcOrd="1" destOrd="0" presId="urn:microsoft.com/office/officeart/2005/8/layout/list1"/>
    <dgm:cxn modelId="{0C0EBEFB-869A-4F71-9C6B-11931053D0EB}" srcId="{E4A21938-E641-4E9F-859D-515DA785A66D}" destId="{14D1E52A-1B5E-4A49-BF42-D09A48524E88}" srcOrd="0" destOrd="0" parTransId="{BCA7C1A1-2D96-4842-BE65-72725BDD56A4}" sibTransId="{160B22A8-55D3-4888-818E-6B16E6E3A7B6}"/>
    <dgm:cxn modelId="{29FEA517-EEA7-483C-9911-DEB59E47498C}" type="presOf" srcId="{731545B1-436F-465B-A4FA-E0A213EDA845}" destId="{E989AB99-D5F9-440E-AF42-2D931A19249F}" srcOrd="1" destOrd="0" presId="urn:microsoft.com/office/officeart/2005/8/layout/list1"/>
    <dgm:cxn modelId="{363D5336-D582-4227-8AA3-2915A3E015FB}" srcId="{E4A21938-E641-4E9F-859D-515DA785A66D}" destId="{89626640-EB34-4060-BF34-E284358D4A08}" srcOrd="2" destOrd="0" parTransId="{E808712E-15C2-4EF4-9792-BFA136BC5EF1}" sibTransId="{153CFEE1-F42A-4C60-9435-D3F655C59F52}"/>
    <dgm:cxn modelId="{88A0E490-AE9C-4322-B755-C3B5EB6C6177}" type="presOf" srcId="{89626640-EB34-4060-BF34-E284358D4A08}" destId="{A312A1D9-23B8-4569-A5B5-57EA9DA115A5}" srcOrd="0" destOrd="0" presId="urn:microsoft.com/office/officeart/2005/8/layout/list1"/>
    <dgm:cxn modelId="{0308E7BC-8978-4E82-A0D3-0A3A6F00C203}" type="presOf" srcId="{4EC67673-0DD4-46E5-804A-4BB548545B8B}" destId="{79210392-F1EB-4C64-A805-6B732902F951}" srcOrd="0" destOrd="0" presId="urn:microsoft.com/office/officeart/2005/8/layout/list1"/>
    <dgm:cxn modelId="{2F011C04-C255-46CD-863C-6E2A514857AE}" type="presOf" srcId="{731545B1-436F-465B-A4FA-E0A213EDA845}" destId="{E48AC2DA-A570-4BB3-B2A5-E6F50636D863}" srcOrd="0" destOrd="0" presId="urn:microsoft.com/office/officeart/2005/8/layout/list1"/>
    <dgm:cxn modelId="{F99EB888-4B91-4D7B-AC29-DFCD7E685F26}" srcId="{E4A21938-E641-4E9F-859D-515DA785A66D}" destId="{4EC67673-0DD4-46E5-804A-4BB548545B8B}" srcOrd="1" destOrd="0" parTransId="{3F281ABA-94B1-4CF4-A0AB-297845D35B52}" sibTransId="{978CF6AE-59F1-4C5C-9D41-9BCA6A938F00}"/>
    <dgm:cxn modelId="{BEE0EC6F-CA7F-4253-887B-778E4C340376}" type="presOf" srcId="{E4A21938-E641-4E9F-859D-515DA785A66D}" destId="{E0F9F49C-15DB-4B07-AEEC-5CB995208963}" srcOrd="0" destOrd="0" presId="urn:microsoft.com/office/officeart/2005/8/layout/list1"/>
    <dgm:cxn modelId="{32E00B36-F698-4056-9A09-63F07DABDE87}" type="presOf" srcId="{14D1E52A-1B5E-4A49-BF42-D09A48524E88}" destId="{48AB9FC0-48A2-49AF-8471-11B7CE001875}" srcOrd="0" destOrd="0" presId="urn:microsoft.com/office/officeart/2005/8/layout/list1"/>
    <dgm:cxn modelId="{8B634C94-6505-43DA-A15B-3EAD46DC8764}" type="presOf" srcId="{14D1E52A-1B5E-4A49-BF42-D09A48524E88}" destId="{2C6683E8-C965-4E25-A0A9-D18F86A35691}" srcOrd="1" destOrd="0" presId="urn:microsoft.com/office/officeart/2005/8/layout/list1"/>
    <dgm:cxn modelId="{8F486644-004D-4B39-A7FF-1A8FB6323322}" type="presOf" srcId="{4EC67673-0DD4-46E5-804A-4BB548545B8B}" destId="{B3B0BFCF-A77C-4BA5-87AA-6B17F0098821}" srcOrd="1" destOrd="0" presId="urn:microsoft.com/office/officeart/2005/8/layout/list1"/>
    <dgm:cxn modelId="{150CCA59-1CC5-472E-A3C1-A122CC417F91}" type="presParOf" srcId="{E0F9F49C-15DB-4B07-AEEC-5CB995208963}" destId="{B5F28C0A-B4C4-4D08-A21E-FA867329F9A0}" srcOrd="0" destOrd="0" presId="urn:microsoft.com/office/officeart/2005/8/layout/list1"/>
    <dgm:cxn modelId="{CBDEF04E-9002-43B6-BD40-6D656E701EB2}" type="presParOf" srcId="{B5F28C0A-B4C4-4D08-A21E-FA867329F9A0}" destId="{48AB9FC0-48A2-49AF-8471-11B7CE001875}" srcOrd="0" destOrd="0" presId="urn:microsoft.com/office/officeart/2005/8/layout/list1"/>
    <dgm:cxn modelId="{B1F729B9-E3CB-4BB3-ACD2-3517C3E2015A}" type="presParOf" srcId="{B5F28C0A-B4C4-4D08-A21E-FA867329F9A0}" destId="{2C6683E8-C965-4E25-A0A9-D18F86A35691}" srcOrd="1" destOrd="0" presId="urn:microsoft.com/office/officeart/2005/8/layout/list1"/>
    <dgm:cxn modelId="{0CEFA88E-5CE2-4E4F-92E0-9CAA8B17B3B0}" type="presParOf" srcId="{E0F9F49C-15DB-4B07-AEEC-5CB995208963}" destId="{F1DC20E1-64E0-4D59-B015-370816EE37A8}" srcOrd="1" destOrd="0" presId="urn:microsoft.com/office/officeart/2005/8/layout/list1"/>
    <dgm:cxn modelId="{57AFBF3A-69AB-43FD-9CA9-2685EB970AB1}" type="presParOf" srcId="{E0F9F49C-15DB-4B07-AEEC-5CB995208963}" destId="{F8107065-46C9-440D-B737-1EFD0A7DE4CD}" srcOrd="2" destOrd="0" presId="urn:microsoft.com/office/officeart/2005/8/layout/list1"/>
    <dgm:cxn modelId="{A6BD04F0-9B0F-4840-96C6-8FFFB2A0FB22}" type="presParOf" srcId="{E0F9F49C-15DB-4B07-AEEC-5CB995208963}" destId="{F9E4BEB9-5C9C-4A99-BFA7-355C3DF208C1}" srcOrd="3" destOrd="0" presId="urn:microsoft.com/office/officeart/2005/8/layout/list1"/>
    <dgm:cxn modelId="{3B88A070-C0EA-4214-A63B-C1FDE1D53E92}" type="presParOf" srcId="{E0F9F49C-15DB-4B07-AEEC-5CB995208963}" destId="{2D65E654-D6C1-4531-B388-5E559AF24136}" srcOrd="4" destOrd="0" presId="urn:microsoft.com/office/officeart/2005/8/layout/list1"/>
    <dgm:cxn modelId="{E3F13325-3D3A-41AD-B75D-69E0285E6C51}" type="presParOf" srcId="{2D65E654-D6C1-4531-B388-5E559AF24136}" destId="{79210392-F1EB-4C64-A805-6B732902F951}" srcOrd="0" destOrd="0" presId="urn:microsoft.com/office/officeart/2005/8/layout/list1"/>
    <dgm:cxn modelId="{2CF9F3C5-DB1E-4A6D-A0D8-6AC9757AFFF4}" type="presParOf" srcId="{2D65E654-D6C1-4531-B388-5E559AF24136}" destId="{B3B0BFCF-A77C-4BA5-87AA-6B17F0098821}" srcOrd="1" destOrd="0" presId="urn:microsoft.com/office/officeart/2005/8/layout/list1"/>
    <dgm:cxn modelId="{1D5928D3-ECA7-4FD1-94EA-4651B8CF7A6F}" type="presParOf" srcId="{E0F9F49C-15DB-4B07-AEEC-5CB995208963}" destId="{D193C7D7-B288-4C44-A6F6-8779CF39AF68}" srcOrd="5" destOrd="0" presId="urn:microsoft.com/office/officeart/2005/8/layout/list1"/>
    <dgm:cxn modelId="{BA7A6C09-73EF-49A1-8176-69AF95856238}" type="presParOf" srcId="{E0F9F49C-15DB-4B07-AEEC-5CB995208963}" destId="{81D9EA95-0171-4BBE-B520-E7F6B7BCB97C}" srcOrd="6" destOrd="0" presId="urn:microsoft.com/office/officeart/2005/8/layout/list1"/>
    <dgm:cxn modelId="{1ABA53EA-AB62-44C0-A71F-CBC1CCC52E72}" type="presParOf" srcId="{E0F9F49C-15DB-4B07-AEEC-5CB995208963}" destId="{77A16E08-1B9C-42FE-BF95-0FF52FAA5B9D}" srcOrd="7" destOrd="0" presId="urn:microsoft.com/office/officeart/2005/8/layout/list1"/>
    <dgm:cxn modelId="{82BAB0E8-F594-4A1B-88C5-6CF295D40251}" type="presParOf" srcId="{E0F9F49C-15DB-4B07-AEEC-5CB995208963}" destId="{AE003C9D-3BFA-4342-9DD5-11FFBDBBF65C}" srcOrd="8" destOrd="0" presId="urn:microsoft.com/office/officeart/2005/8/layout/list1"/>
    <dgm:cxn modelId="{0D443EE3-A762-40FD-9474-36AE942B82F6}" type="presParOf" srcId="{AE003C9D-3BFA-4342-9DD5-11FFBDBBF65C}" destId="{A312A1D9-23B8-4569-A5B5-57EA9DA115A5}" srcOrd="0" destOrd="0" presId="urn:microsoft.com/office/officeart/2005/8/layout/list1"/>
    <dgm:cxn modelId="{0308B3BB-C2C0-484B-BB72-2360D629704B}" type="presParOf" srcId="{AE003C9D-3BFA-4342-9DD5-11FFBDBBF65C}" destId="{E7AF1C5B-0A97-4059-A530-F956102799EA}" srcOrd="1" destOrd="0" presId="urn:microsoft.com/office/officeart/2005/8/layout/list1"/>
    <dgm:cxn modelId="{DB3DE0B8-3A7E-4251-8C5E-CA05C6D89BA2}" type="presParOf" srcId="{E0F9F49C-15DB-4B07-AEEC-5CB995208963}" destId="{7C1D7F97-38EB-46A5-922D-D3A240439721}" srcOrd="9" destOrd="0" presId="urn:microsoft.com/office/officeart/2005/8/layout/list1"/>
    <dgm:cxn modelId="{7E66BAE4-CB47-4439-B097-2EA49FBF35FB}" type="presParOf" srcId="{E0F9F49C-15DB-4B07-AEEC-5CB995208963}" destId="{F2892FBF-0BF9-48B3-9D6B-574020BEC926}" srcOrd="10" destOrd="0" presId="urn:microsoft.com/office/officeart/2005/8/layout/list1"/>
    <dgm:cxn modelId="{9746B428-2FDD-4050-9DEB-36241988023D}" type="presParOf" srcId="{E0F9F49C-15DB-4B07-AEEC-5CB995208963}" destId="{30B242AF-DF34-475D-85B3-19C996D533DC}" srcOrd="11" destOrd="0" presId="urn:microsoft.com/office/officeart/2005/8/layout/list1"/>
    <dgm:cxn modelId="{DA83D4FE-8577-4DF4-8B8A-9ADA23099BAE}" type="presParOf" srcId="{E0F9F49C-15DB-4B07-AEEC-5CB995208963}" destId="{4D876851-BC45-4B20-B585-583C124941E8}" srcOrd="12" destOrd="0" presId="urn:microsoft.com/office/officeart/2005/8/layout/list1"/>
    <dgm:cxn modelId="{3F43E3A6-DB42-4BEF-969A-5DB2DE5E6DF0}" type="presParOf" srcId="{4D876851-BC45-4B20-B585-583C124941E8}" destId="{3A83A576-80C6-4422-9CB0-74498EDCB5CC}" srcOrd="0" destOrd="0" presId="urn:microsoft.com/office/officeart/2005/8/layout/list1"/>
    <dgm:cxn modelId="{7FF6118F-EF62-4B2F-A0C4-DA12CFF26C1E}" type="presParOf" srcId="{4D876851-BC45-4B20-B585-583C124941E8}" destId="{592AF8EF-587A-4D09-AF37-ACAA9B2AB4AD}" srcOrd="1" destOrd="0" presId="urn:microsoft.com/office/officeart/2005/8/layout/list1"/>
    <dgm:cxn modelId="{E471D387-7C6E-4779-8921-E0FCFF5F6693}" type="presParOf" srcId="{E0F9F49C-15DB-4B07-AEEC-5CB995208963}" destId="{D1C7A71A-3861-4EAC-9AFA-0C18542DB795}" srcOrd="13" destOrd="0" presId="urn:microsoft.com/office/officeart/2005/8/layout/list1"/>
    <dgm:cxn modelId="{271775BE-91DA-431A-8A0E-E64EBEFF096B}" type="presParOf" srcId="{E0F9F49C-15DB-4B07-AEEC-5CB995208963}" destId="{4E56BA0C-A3EA-44AF-A67E-38B6C7D0032E}" srcOrd="14" destOrd="0" presId="urn:microsoft.com/office/officeart/2005/8/layout/list1"/>
    <dgm:cxn modelId="{20921B7E-4462-4474-ABEA-5848634A1EF3}" type="presParOf" srcId="{E0F9F49C-15DB-4B07-AEEC-5CB995208963}" destId="{EDD03B51-BF07-4D76-AD4D-1CCB66F4B6C0}" srcOrd="15" destOrd="0" presId="urn:microsoft.com/office/officeart/2005/8/layout/list1"/>
    <dgm:cxn modelId="{896B0697-7EBF-481A-9499-AF7EEEA859DC}" type="presParOf" srcId="{E0F9F49C-15DB-4B07-AEEC-5CB995208963}" destId="{A8A202D5-52E3-45FA-84DB-587BAE0BE8A0}" srcOrd="16" destOrd="0" presId="urn:microsoft.com/office/officeart/2005/8/layout/list1"/>
    <dgm:cxn modelId="{C8FFF260-C73F-419A-BFDE-959FFA27FE82}" type="presParOf" srcId="{A8A202D5-52E3-45FA-84DB-587BAE0BE8A0}" destId="{E48AC2DA-A570-4BB3-B2A5-E6F50636D863}" srcOrd="0" destOrd="0" presId="urn:microsoft.com/office/officeart/2005/8/layout/list1"/>
    <dgm:cxn modelId="{17992EB0-4EBC-4365-B30E-6A3D46A5F6B2}" type="presParOf" srcId="{A8A202D5-52E3-45FA-84DB-587BAE0BE8A0}" destId="{E989AB99-D5F9-440E-AF42-2D931A19249F}" srcOrd="1" destOrd="0" presId="urn:microsoft.com/office/officeart/2005/8/layout/list1"/>
    <dgm:cxn modelId="{37D38468-7833-461A-B90A-AB916C6D2A0A}" type="presParOf" srcId="{E0F9F49C-15DB-4B07-AEEC-5CB995208963}" destId="{8CEFEAC3-8AF4-4BDC-88AD-3C0523C3A87A}" srcOrd="17" destOrd="0" presId="urn:microsoft.com/office/officeart/2005/8/layout/list1"/>
    <dgm:cxn modelId="{712F008A-5ABB-4FB3-BC51-51DD9CD4CCC2}" type="presParOf" srcId="{E0F9F49C-15DB-4B07-AEEC-5CB995208963}" destId="{E9338991-599A-4229-98A7-875C5E05D00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357CA-0547-4735-A24F-A470C1CAF143}">
      <dsp:nvSpPr>
        <dsp:cNvPr id="0" name=""/>
        <dsp:cNvSpPr/>
      </dsp:nvSpPr>
      <dsp:spPr>
        <a:xfrm>
          <a:off x="2678484" y="887784"/>
          <a:ext cx="6073030" cy="6073030"/>
        </a:xfrm>
        <a:prstGeom prst="blockArc">
          <a:avLst>
            <a:gd name="adj1" fmla="val 12600000"/>
            <a:gd name="adj2" fmla="val 16200000"/>
            <a:gd name="adj3" fmla="val 453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41292-128A-4CD6-8BD7-7E9EF39662C7}">
      <dsp:nvSpPr>
        <dsp:cNvPr id="0" name=""/>
        <dsp:cNvSpPr/>
      </dsp:nvSpPr>
      <dsp:spPr>
        <a:xfrm>
          <a:off x="2678484" y="887784"/>
          <a:ext cx="6073030" cy="6073030"/>
        </a:xfrm>
        <a:prstGeom prst="blockArc">
          <a:avLst>
            <a:gd name="adj1" fmla="val 9000000"/>
            <a:gd name="adj2" fmla="val 12600000"/>
            <a:gd name="adj3" fmla="val 453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14B26-08C8-41D5-8005-9E301BCCB2FB}">
      <dsp:nvSpPr>
        <dsp:cNvPr id="0" name=""/>
        <dsp:cNvSpPr/>
      </dsp:nvSpPr>
      <dsp:spPr>
        <a:xfrm>
          <a:off x="2678484" y="887784"/>
          <a:ext cx="6073030" cy="6073030"/>
        </a:xfrm>
        <a:prstGeom prst="blockArc">
          <a:avLst>
            <a:gd name="adj1" fmla="val 5400000"/>
            <a:gd name="adj2" fmla="val 9000000"/>
            <a:gd name="adj3" fmla="val 453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B90A6-8256-4955-889E-E56C843E3B87}">
      <dsp:nvSpPr>
        <dsp:cNvPr id="0" name=""/>
        <dsp:cNvSpPr/>
      </dsp:nvSpPr>
      <dsp:spPr>
        <a:xfrm>
          <a:off x="2678484" y="887784"/>
          <a:ext cx="6073030" cy="6073030"/>
        </a:xfrm>
        <a:prstGeom prst="blockArc">
          <a:avLst>
            <a:gd name="adj1" fmla="val 1800000"/>
            <a:gd name="adj2" fmla="val 5400000"/>
            <a:gd name="adj3" fmla="val 453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5E1E0-FB82-4AE1-B990-98D46023726E}">
      <dsp:nvSpPr>
        <dsp:cNvPr id="0" name=""/>
        <dsp:cNvSpPr/>
      </dsp:nvSpPr>
      <dsp:spPr>
        <a:xfrm>
          <a:off x="2678484" y="887784"/>
          <a:ext cx="6073030" cy="6073030"/>
        </a:xfrm>
        <a:prstGeom prst="blockArc">
          <a:avLst>
            <a:gd name="adj1" fmla="val 19800000"/>
            <a:gd name="adj2" fmla="val 1800000"/>
            <a:gd name="adj3" fmla="val 453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35D73-A38A-4786-8883-BC6A42BA57FF}">
      <dsp:nvSpPr>
        <dsp:cNvPr id="0" name=""/>
        <dsp:cNvSpPr/>
      </dsp:nvSpPr>
      <dsp:spPr>
        <a:xfrm>
          <a:off x="2678484" y="887784"/>
          <a:ext cx="6073030" cy="6073030"/>
        </a:xfrm>
        <a:prstGeom prst="blockArc">
          <a:avLst>
            <a:gd name="adj1" fmla="val 16200000"/>
            <a:gd name="adj2" fmla="val 19800000"/>
            <a:gd name="adj3" fmla="val 453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6D0BC-3182-4D41-B2CE-5F33C33788EC}">
      <dsp:nvSpPr>
        <dsp:cNvPr id="0" name=""/>
        <dsp:cNvSpPr/>
      </dsp:nvSpPr>
      <dsp:spPr>
        <a:xfrm>
          <a:off x="4350432" y="2559732"/>
          <a:ext cx="2729135" cy="27291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  <a:sp3d extrusionH="28000" prstMaterial="matte"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Components</a:t>
          </a:r>
          <a:endParaRPr lang="en-US" sz="2500" kern="1200" dirty="0"/>
        </a:p>
      </dsp:txBody>
      <dsp:txXfrm>
        <a:off x="4750105" y="2959405"/>
        <a:ext cx="1929789" cy="1929789"/>
      </dsp:txXfrm>
    </dsp:sp>
    <dsp:sp modelId="{00359655-B781-4A1C-890F-46E1E50E0CC2}">
      <dsp:nvSpPr>
        <dsp:cNvPr id="0" name=""/>
        <dsp:cNvSpPr/>
      </dsp:nvSpPr>
      <dsp:spPr>
        <a:xfrm>
          <a:off x="4759802" y="1361"/>
          <a:ext cx="1910395" cy="19103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1400" kern="1200" smtClean="0"/>
            <a:t>Advocacy and Policy Development</a:t>
          </a:r>
          <a:endParaRPr lang="en-US" sz="1400" kern="1200" dirty="0"/>
        </a:p>
      </dsp:txBody>
      <dsp:txXfrm>
        <a:off x="5039573" y="281132"/>
        <a:ext cx="1350853" cy="1350853"/>
      </dsp:txXfrm>
    </dsp:sp>
    <dsp:sp modelId="{9EE4D67F-C775-4CFC-9774-DE506CF0C825}">
      <dsp:nvSpPr>
        <dsp:cNvPr id="0" name=""/>
        <dsp:cNvSpPr/>
      </dsp:nvSpPr>
      <dsp:spPr>
        <a:xfrm>
          <a:off x="7329941" y="1485232"/>
          <a:ext cx="1910395" cy="19103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Arial" charset="0"/>
              <a:ea typeface="Times New Roman" pitchFamily="18" charset="0"/>
              <a:cs typeface="Arial" charset="0"/>
            </a:rPr>
            <a:t>Capacity-building and Human Resource Development </a:t>
          </a:r>
          <a:endParaRPr lang="en-US" sz="1400" kern="1200" dirty="0"/>
        </a:p>
      </dsp:txBody>
      <dsp:txXfrm>
        <a:off x="7609712" y="1765003"/>
        <a:ext cx="1350853" cy="1350853"/>
      </dsp:txXfrm>
    </dsp:sp>
    <dsp:sp modelId="{A7A14354-9A31-44A9-8975-42274743A6BF}">
      <dsp:nvSpPr>
        <dsp:cNvPr id="0" name=""/>
        <dsp:cNvSpPr/>
      </dsp:nvSpPr>
      <dsp:spPr>
        <a:xfrm>
          <a:off x="7329941" y="4452972"/>
          <a:ext cx="1910395" cy="19103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charset="0"/>
              <a:ea typeface="Times New Roman" pitchFamily="18" charset="0"/>
              <a:cs typeface="Arial" charset="0"/>
            </a:rPr>
            <a:t>Halal </a:t>
          </a:r>
          <a:r>
            <a:rPr lang="en-US" sz="1400" kern="1200" dirty="0" smtClean="0">
              <a:latin typeface="Arial" charset="0"/>
              <a:ea typeface="Times New Roman" pitchFamily="18" charset="0"/>
              <a:cs typeface="Arial" charset="0"/>
            </a:rPr>
            <a:t> ICT: Information </a:t>
          </a:r>
          <a:r>
            <a:rPr lang="en-US" sz="1400" kern="1200" dirty="0" smtClean="0">
              <a:latin typeface="Arial" charset="0"/>
              <a:ea typeface="Times New Roman" pitchFamily="18" charset="0"/>
              <a:cs typeface="Arial" charset="0"/>
            </a:rPr>
            <a:t>Management System  </a:t>
          </a:r>
          <a:endParaRPr lang="en-US" sz="1400" kern="1200" dirty="0"/>
        </a:p>
      </dsp:txBody>
      <dsp:txXfrm>
        <a:off x="7609712" y="4732743"/>
        <a:ext cx="1350853" cy="1350853"/>
      </dsp:txXfrm>
    </dsp:sp>
    <dsp:sp modelId="{81E8609A-64CA-46C0-833F-B68930626C1A}">
      <dsp:nvSpPr>
        <dsp:cNvPr id="0" name=""/>
        <dsp:cNvSpPr/>
      </dsp:nvSpPr>
      <dsp:spPr>
        <a:xfrm>
          <a:off x="4759802" y="5936843"/>
          <a:ext cx="1910395" cy="19103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Support to Halal SMEs</a:t>
          </a:r>
          <a:endParaRPr lang="en-US" sz="1400" kern="1200" dirty="0"/>
        </a:p>
      </dsp:txBody>
      <dsp:txXfrm>
        <a:off x="5039573" y="6216614"/>
        <a:ext cx="1350853" cy="1350853"/>
      </dsp:txXfrm>
    </dsp:sp>
    <dsp:sp modelId="{2CDE14A2-918B-4721-B3B1-FD1730FA9FA7}">
      <dsp:nvSpPr>
        <dsp:cNvPr id="0" name=""/>
        <dsp:cNvSpPr/>
      </dsp:nvSpPr>
      <dsp:spPr>
        <a:xfrm>
          <a:off x="2189663" y="4452972"/>
          <a:ext cx="1910395" cy="1910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Establishment of the Philippine National </a:t>
          </a:r>
          <a:r>
            <a:rPr lang="en-US" sz="1400" kern="1200" dirty="0" err="1" smtClean="0"/>
            <a:t>Halal</a:t>
          </a:r>
          <a:r>
            <a:rPr lang="en-US" sz="1400" kern="1200" dirty="0" smtClean="0"/>
            <a:t> Laboratory and </a:t>
          </a:r>
          <a:r>
            <a:rPr lang="en-US" sz="1400" kern="1200" dirty="0" err="1" smtClean="0"/>
            <a:t>Halal</a:t>
          </a:r>
          <a:r>
            <a:rPr lang="en-US" sz="1400" kern="1200" dirty="0" smtClean="0"/>
            <a:t> Science Center</a:t>
          </a:r>
          <a:endParaRPr lang="en-US" sz="1400" kern="1200" dirty="0"/>
        </a:p>
      </dsp:txBody>
      <dsp:txXfrm>
        <a:off x="2469434" y="4732743"/>
        <a:ext cx="1350853" cy="1350853"/>
      </dsp:txXfrm>
    </dsp:sp>
    <dsp:sp modelId="{9F60B72F-C2A9-49DC-82F8-5CED7E901FE4}">
      <dsp:nvSpPr>
        <dsp:cNvPr id="0" name=""/>
        <dsp:cNvSpPr/>
      </dsp:nvSpPr>
      <dsp:spPr>
        <a:xfrm>
          <a:off x="2189663" y="1485232"/>
          <a:ext cx="1910395" cy="1910395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Halal</a:t>
          </a:r>
          <a:r>
            <a:rPr lang="en-US" sz="1400" kern="1200" dirty="0" smtClean="0"/>
            <a:t> Certification and Accreditation</a:t>
          </a:r>
          <a:endParaRPr lang="en-US" sz="1400" kern="1200" dirty="0"/>
        </a:p>
      </dsp:txBody>
      <dsp:txXfrm>
        <a:off x="2469434" y="1765003"/>
        <a:ext cx="1350853" cy="13508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E0708-E8FF-4D85-943C-FB0B16C295B7}">
      <dsp:nvSpPr>
        <dsp:cNvPr id="0" name=""/>
        <dsp:cNvSpPr/>
      </dsp:nvSpPr>
      <dsp:spPr>
        <a:xfrm>
          <a:off x="3604260" y="2346959"/>
          <a:ext cx="2011680" cy="2011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3702462" y="2445161"/>
        <a:ext cx="1815276" cy="1815276"/>
      </dsp:txXfrm>
    </dsp:sp>
    <dsp:sp modelId="{39405D90-CD50-45AD-91FB-A742B758ED69}">
      <dsp:nvSpPr>
        <dsp:cNvPr id="0" name=""/>
        <dsp:cNvSpPr/>
      </dsp:nvSpPr>
      <dsp:spPr>
        <a:xfrm rot="16200000">
          <a:off x="4110820" y="1847680"/>
          <a:ext cx="9985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85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3386A-02FA-46C3-BE0D-F2B006E73583}">
      <dsp:nvSpPr>
        <dsp:cNvPr id="0" name=""/>
        <dsp:cNvSpPr/>
      </dsp:nvSpPr>
      <dsp:spPr>
        <a:xfrm>
          <a:off x="3936187" y="576"/>
          <a:ext cx="1347825" cy="13478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Access to World Wide Web</a:t>
          </a:r>
          <a:endParaRPr lang="en-US" sz="1900" kern="1200" dirty="0"/>
        </a:p>
      </dsp:txBody>
      <dsp:txXfrm>
        <a:off x="4001982" y="66371"/>
        <a:ext cx="1216235" cy="1216235"/>
      </dsp:txXfrm>
    </dsp:sp>
    <dsp:sp modelId="{83DA7633-61B0-40AE-B6AE-424602C40B2C}">
      <dsp:nvSpPr>
        <dsp:cNvPr id="0" name=""/>
        <dsp:cNvSpPr/>
      </dsp:nvSpPr>
      <dsp:spPr>
        <a:xfrm>
          <a:off x="5615940" y="3352799"/>
          <a:ext cx="9985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85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EFCDD-C880-4722-84B6-536BD2B2C890}">
      <dsp:nvSpPr>
        <dsp:cNvPr id="0" name=""/>
        <dsp:cNvSpPr/>
      </dsp:nvSpPr>
      <dsp:spPr>
        <a:xfrm>
          <a:off x="6614498" y="2678887"/>
          <a:ext cx="1347825" cy="13478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Halal Certification Bodies ( Competent Authority)</a:t>
          </a:r>
          <a:endParaRPr lang="en-US" sz="1500" kern="1200" dirty="0"/>
        </a:p>
      </dsp:txBody>
      <dsp:txXfrm>
        <a:off x="6680293" y="2744682"/>
        <a:ext cx="1216235" cy="1216235"/>
      </dsp:txXfrm>
    </dsp:sp>
    <dsp:sp modelId="{20EA0D85-09C9-4608-AE24-F4361446D190}">
      <dsp:nvSpPr>
        <dsp:cNvPr id="0" name=""/>
        <dsp:cNvSpPr/>
      </dsp:nvSpPr>
      <dsp:spPr>
        <a:xfrm rot="5400000">
          <a:off x="4110820" y="4857919"/>
          <a:ext cx="9985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85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B5591-5490-467D-B01F-4367746A413A}">
      <dsp:nvSpPr>
        <dsp:cNvPr id="0" name=""/>
        <dsp:cNvSpPr/>
      </dsp:nvSpPr>
      <dsp:spPr>
        <a:xfrm>
          <a:off x="3936187" y="5357198"/>
          <a:ext cx="1347825" cy="13478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Halal Science Information System</a:t>
          </a:r>
          <a:endParaRPr lang="en-US" sz="1600" kern="1200" dirty="0"/>
        </a:p>
      </dsp:txBody>
      <dsp:txXfrm>
        <a:off x="4001982" y="5422993"/>
        <a:ext cx="1216235" cy="1216235"/>
      </dsp:txXfrm>
    </dsp:sp>
    <dsp:sp modelId="{47BD89F2-B010-40A7-982A-0AB9D05E779A}">
      <dsp:nvSpPr>
        <dsp:cNvPr id="0" name=""/>
        <dsp:cNvSpPr/>
      </dsp:nvSpPr>
      <dsp:spPr>
        <a:xfrm rot="10800000">
          <a:off x="2605701" y="3352800"/>
          <a:ext cx="9985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855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0C24FF-DFD9-4608-A230-19A6B998E41C}">
      <dsp:nvSpPr>
        <dsp:cNvPr id="0" name=""/>
        <dsp:cNvSpPr/>
      </dsp:nvSpPr>
      <dsp:spPr>
        <a:xfrm>
          <a:off x="1257876" y="2678887"/>
          <a:ext cx="1347825" cy="134782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Halal Traceability and Halal Tracking Systems</a:t>
          </a:r>
          <a:endParaRPr lang="en-US" sz="1600" kern="1200" dirty="0"/>
        </a:p>
      </dsp:txBody>
      <dsp:txXfrm>
        <a:off x="1323671" y="2744682"/>
        <a:ext cx="1216235" cy="1216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07065-46C9-440D-B737-1EFD0A7DE4CD}">
      <dsp:nvSpPr>
        <dsp:cNvPr id="0" name=""/>
        <dsp:cNvSpPr/>
      </dsp:nvSpPr>
      <dsp:spPr>
        <a:xfrm>
          <a:off x="0" y="1319635"/>
          <a:ext cx="64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683E8-C965-4E25-A0A9-D18F86A35691}">
      <dsp:nvSpPr>
        <dsp:cNvPr id="0" name=""/>
        <dsp:cNvSpPr/>
      </dsp:nvSpPr>
      <dsp:spPr>
        <a:xfrm>
          <a:off x="320040" y="983192"/>
          <a:ext cx="4751768" cy="543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Provision of Technology</a:t>
          </a:r>
          <a:endParaRPr lang="en-US" sz="1400" kern="1200" dirty="0"/>
        </a:p>
      </dsp:txBody>
      <dsp:txXfrm>
        <a:off x="346551" y="1009703"/>
        <a:ext cx="4698746" cy="490060"/>
      </dsp:txXfrm>
    </dsp:sp>
    <dsp:sp modelId="{81D9EA95-0171-4BBE-B520-E7F6B7BCB97C}">
      <dsp:nvSpPr>
        <dsp:cNvPr id="0" name=""/>
        <dsp:cNvSpPr/>
      </dsp:nvSpPr>
      <dsp:spPr>
        <a:xfrm>
          <a:off x="0" y="2084478"/>
          <a:ext cx="64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0BFCF-A77C-4BA5-87AA-6B17F0098821}">
      <dsp:nvSpPr>
        <dsp:cNvPr id="0" name=""/>
        <dsp:cNvSpPr/>
      </dsp:nvSpPr>
      <dsp:spPr>
        <a:xfrm>
          <a:off x="320040" y="1748035"/>
          <a:ext cx="4751768" cy="543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Product Standards and Testing</a:t>
          </a:r>
          <a:endParaRPr lang="en-US" sz="1400" kern="1200" dirty="0"/>
        </a:p>
      </dsp:txBody>
      <dsp:txXfrm>
        <a:off x="346551" y="1774546"/>
        <a:ext cx="4698746" cy="490060"/>
      </dsp:txXfrm>
    </dsp:sp>
    <dsp:sp modelId="{F2892FBF-0BF9-48B3-9D6B-574020BEC926}">
      <dsp:nvSpPr>
        <dsp:cNvPr id="0" name=""/>
        <dsp:cNvSpPr/>
      </dsp:nvSpPr>
      <dsp:spPr>
        <a:xfrm>
          <a:off x="0" y="2849321"/>
          <a:ext cx="64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F1C5B-0A97-4059-A530-F956102799EA}">
      <dsp:nvSpPr>
        <dsp:cNvPr id="0" name=""/>
        <dsp:cNvSpPr/>
      </dsp:nvSpPr>
      <dsp:spPr>
        <a:xfrm>
          <a:off x="320040" y="2512878"/>
          <a:ext cx="4751768" cy="543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Packaging and labeling</a:t>
          </a:r>
          <a:endParaRPr lang="en-US" sz="1400" kern="1200" dirty="0"/>
        </a:p>
      </dsp:txBody>
      <dsp:txXfrm>
        <a:off x="346551" y="2539389"/>
        <a:ext cx="4698746" cy="490060"/>
      </dsp:txXfrm>
    </dsp:sp>
    <dsp:sp modelId="{4E56BA0C-A3EA-44AF-A67E-38B6C7D0032E}">
      <dsp:nvSpPr>
        <dsp:cNvPr id="0" name=""/>
        <dsp:cNvSpPr/>
      </dsp:nvSpPr>
      <dsp:spPr>
        <a:xfrm>
          <a:off x="0" y="3614164"/>
          <a:ext cx="64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AF8EF-587A-4D09-AF37-ACAA9B2AB4AD}">
      <dsp:nvSpPr>
        <dsp:cNvPr id="0" name=""/>
        <dsp:cNvSpPr/>
      </dsp:nvSpPr>
      <dsp:spPr>
        <a:xfrm>
          <a:off x="320040" y="3277721"/>
          <a:ext cx="4751768" cy="543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Database Management and Information System</a:t>
          </a:r>
          <a:endParaRPr lang="en-US" sz="1400" kern="1200" dirty="0"/>
        </a:p>
      </dsp:txBody>
      <dsp:txXfrm>
        <a:off x="346551" y="3304232"/>
        <a:ext cx="4698746" cy="490060"/>
      </dsp:txXfrm>
    </dsp:sp>
    <dsp:sp modelId="{E9338991-599A-4229-98A7-875C5E05D008}">
      <dsp:nvSpPr>
        <dsp:cNvPr id="0" name=""/>
        <dsp:cNvSpPr/>
      </dsp:nvSpPr>
      <dsp:spPr>
        <a:xfrm>
          <a:off x="0" y="4379007"/>
          <a:ext cx="64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9AB99-D5F9-440E-AF42-2D931A19249F}">
      <dsp:nvSpPr>
        <dsp:cNvPr id="0" name=""/>
        <dsp:cNvSpPr/>
      </dsp:nvSpPr>
      <dsp:spPr>
        <a:xfrm>
          <a:off x="320040" y="4042564"/>
          <a:ext cx="4751768" cy="543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Linkaging and Networking</a:t>
          </a:r>
          <a:endParaRPr lang="en-US" sz="1400" kern="1200" dirty="0"/>
        </a:p>
      </dsp:txBody>
      <dsp:txXfrm>
        <a:off x="346551" y="4069075"/>
        <a:ext cx="4698746" cy="490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7E632-9096-4096-BBF0-788EAB67BAB3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C7BA3-82CF-4429-ABBE-1BA205D22D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359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/>
              <a:t>Pictures in 3-D flip book</a:t>
            </a:r>
          </a:p>
          <a:p>
            <a:r>
              <a:rPr lang="en-US" sz="1400" dirty="0" smtClean="0"/>
              <a:t>(Intermediate)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reproduce the picture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 (first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3.71” </a:t>
            </a:r>
            <a:r>
              <a:rPr lang="en-US" baseline="0" dirty="0" smtClean="0"/>
              <a:t>in the </a:t>
            </a:r>
            <a:r>
              <a:rPr lang="en-US" b="1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2.57”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342.5°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57.2°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another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300.6°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68.7°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329°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Position the two rectangles so that the bottom left corners touch.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Rectangles</a:t>
            </a:r>
            <a:r>
              <a:rPr lang="en-US" dirty="0" smtClean="0"/>
              <a:t> click </a:t>
            </a:r>
            <a:r>
              <a:rPr lang="en-US" b="1" dirty="0" smtClean="0"/>
              <a:t>Rectangle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slide, drag</a:t>
            </a:r>
            <a:r>
              <a:rPr lang="en-US" baseline="0" dirty="0" smtClean="0"/>
              <a:t>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2.5”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3.25”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 Contrasting 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303.1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313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Z</a:t>
            </a:r>
            <a:r>
              <a:rPr lang="en-US" dirty="0" smtClean="0"/>
              <a:t> box, enter </a:t>
            </a:r>
            <a:r>
              <a:rPr lang="en-US" b="1" dirty="0" smtClean="0"/>
              <a:t>78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100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fourth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</a:t>
            </a:r>
            <a:r>
              <a:rPr lang="en-US" dirty="0" smtClean="0"/>
              <a:t> </a:t>
            </a:r>
            <a:r>
              <a:rPr lang="en-US" b="1" dirty="0" smtClean="0"/>
              <a:t>Contrasting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310.3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330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Z </a:t>
            </a:r>
            <a:r>
              <a:rPr lang="en-US" dirty="0" smtClean="0"/>
              <a:t>box, enter </a:t>
            </a:r>
            <a:r>
              <a:rPr lang="en-US" b="1" dirty="0" smtClean="0"/>
              <a:t>63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90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click </a:t>
            </a:r>
            <a:r>
              <a:rPr lang="en-US" b="1" dirty="0" smtClean="0"/>
              <a:t>Shadow</a:t>
            </a:r>
            <a:r>
              <a:rPr lang="en-US" dirty="0" smtClean="0"/>
              <a:t> in the left pane, and in the </a:t>
            </a:r>
            <a:r>
              <a:rPr lang="en-US" b="1" dirty="0" smtClean="0"/>
              <a:t>Shadow</a:t>
            </a:r>
            <a:r>
              <a:rPr lang="en-US" dirty="0" smtClean="0"/>
              <a:t>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</a:t>
            </a:r>
            <a:r>
              <a:rPr lang="en-US" baseline="0" dirty="0" smtClean="0"/>
              <a:t>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</a:t>
            </a:r>
            <a:r>
              <a:rPr lang="en-US" b="1" dirty="0" smtClean="0"/>
              <a:t>47%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102%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Blur</a:t>
            </a:r>
            <a:r>
              <a:rPr lang="en-US" dirty="0" smtClean="0"/>
              <a:t> box, enter </a:t>
            </a:r>
            <a:r>
              <a:rPr lang="en-US" b="1" dirty="0" smtClean="0"/>
              <a:t>16 pt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Angle</a:t>
            </a:r>
            <a:r>
              <a:rPr lang="en-US" dirty="0" smtClean="0"/>
              <a:t> box, enter </a:t>
            </a:r>
            <a:r>
              <a:rPr lang="en-US" b="1" dirty="0" smtClean="0"/>
              <a:t>160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Distance</a:t>
            </a:r>
            <a:r>
              <a:rPr lang="en-US" dirty="0" smtClean="0"/>
              <a:t> box, enter </a:t>
            </a:r>
            <a:r>
              <a:rPr lang="en-US" b="1" dirty="0" smtClean="0"/>
              <a:t>4 pt</a:t>
            </a:r>
            <a:r>
              <a:rPr lang="en-US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Position the third and fourth rectangles so that the left corners touch the bottom left corners of the first and second rectangles.</a:t>
            </a:r>
          </a:p>
          <a:p>
            <a:endParaRPr lang="en-US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15%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56%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(second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57%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3D69C-5885-4CF8-841B-F08BCA7F590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78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1A5B4-7CDC-4532-AAE1-AAF513BE5C91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9195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5659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261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7892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4699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5439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610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l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3748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8315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6602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429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805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3855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223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6867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1222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7831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0664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6743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9224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6428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2618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29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9636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5221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10026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86681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5BDFDF-F2C6-4617-A301-9C4432FFAC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958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1131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0046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C7BA3-82CF-4429-ABBE-1BA205D22D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87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62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614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195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C417E9-EE5C-476B-90A5-75CAE95601F8}" type="datetimeFigureOut">
              <a:rPr lang="en-US">
                <a:solidFill>
                  <a:prstClr val="black"/>
                </a:solidFill>
                <a:cs typeface="Times New Roman" pitchFamily="18" charset="0"/>
              </a:rPr>
              <a:pPr/>
              <a:t>2/1/2012</a:t>
            </a:fld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B69C85-5732-48D3-A1A2-93CF3FB46BD0}" type="slidenum">
              <a:rPr lang="en-US">
                <a:solidFill>
                  <a:prstClr val="black"/>
                </a:solidFill>
                <a:cs typeface="Times New Roman" pitchFamily="18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40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8EF31ED-53C2-42A0-BD6D-79C91E67D30F}" type="slidenum"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49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8923" y="6400811"/>
            <a:ext cx="21336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66728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8EF31ED-53C2-42A0-BD6D-79C91E67D30F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91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00EC18EE-DF2B-4F78-BACE-11E40865829D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260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AB74806-5881-42BE-8801-3F3D043FEF11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16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C234643-4696-4032-BC90-0D6243800C91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13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5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D7EF629C-0EA2-4462-A7FF-2DE336ACD8FD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3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4E52825-EBCE-4EA8-ADE8-71C1378876A1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3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6F04F846-60C4-440B-A011-FB310CB4AFBB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48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A6A79ACC-A391-4813-AF9B-C7EE53EA2121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48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D6B4714-CC12-4C26-97B1-813D0552D476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95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659E4C6A-0EB5-44DD-AFB0-24BAAA798D11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55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42988" y="225425"/>
            <a:ext cx="7705725" cy="597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D81B5A4-683C-4F01-B91B-E06DF6FD780F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85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l-P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l-P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l-P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C0482DB-B756-4BB6-AE46-0AA1115D2CDA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58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l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l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66651A7-A38C-479A-914C-8A70B1737F24}" type="slidenum"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57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409957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840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280643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13280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36322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81342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374867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auto">
          <a:xfrm flipV="1">
            <a:off x="0" y="5334000"/>
            <a:ext cx="9163050" cy="1549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229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645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526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22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809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989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31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86C12-1717-4AA5-8948-5F096B2D828A}" type="datetimeFigureOut">
              <a:rPr lang="en-US" smtClean="0"/>
              <a:pPr/>
              <a:t>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3D63-DA15-468D-849A-E4F08C1CA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401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A9A9A9"/>
            </a:gs>
            <a:gs pos="0">
              <a:srgbClr val="D3D3D3"/>
            </a:gs>
            <a:gs pos="56000">
              <a:schemeClr val="bg1">
                <a:lumMod val="95000"/>
              </a:schemeClr>
            </a:gs>
            <a:gs pos="100000">
              <a:srgbClr val="D3D3D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027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5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PH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rd temp copy.png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rd temp copy2.png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42" name="Picture 2"/>
          <p:cNvPicPr>
            <a:picLocks noChangeAspect="1" noChangeArrowheads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2" r="36542" b="447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dost sign logo powepoint.tif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27700"/>
            <a:ext cx="9144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98265" y="6705600"/>
            <a:ext cx="968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spc="300" dirty="0" smtClean="0">
                <a:solidFill>
                  <a:schemeClr val="bg1"/>
                </a:solidFill>
              </a:rPr>
              <a:t>DOST XII</a:t>
            </a:r>
            <a:endParaRPr lang="en-US" sz="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1682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19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74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hudacibe.com/" TargetMode="External"/><Relationship Id="rId2" Type="http://schemas.openxmlformats.org/officeDocument/2006/relationships/hyperlink" Target="mailto:info@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47"/>
            <a:ext cx="9144000" cy="686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P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Issues concerning </a:t>
            </a:r>
            <a:r>
              <a:rPr lang="en-PH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</a:t>
            </a:r>
            <a:r>
              <a:rPr lang="en-P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in the Philippines</a:t>
            </a:r>
            <a:endParaRPr lang="en-PH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709160"/>
          </a:xfrm>
        </p:spPr>
        <p:txBody>
          <a:bodyPr/>
          <a:lstStyle/>
          <a:p>
            <a:endParaRPr lang="en-PH" dirty="0" smtClean="0">
              <a:solidFill>
                <a:schemeClr val="bg1"/>
              </a:solidFill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"/>
            </a:pPr>
            <a:r>
              <a:rPr lang="en-PH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Companies are being accredited without complying with the requirements</a:t>
            </a:r>
            <a:r>
              <a:rPr lang="en-PH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;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"/>
            </a:pPr>
            <a:r>
              <a:rPr lang="en-PH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government now is at the helm in developing the Halal Industry.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endParaRPr lang="en-P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70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Users\maruchi\Desktop\Halal Forum 2009\Pictures\Windows_7_wallpaper_by_P_c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1"/>
            <a:ext cx="9144000" cy="5029199"/>
          </a:xfrm>
          <a:prstGeom prst="rect">
            <a:avLst/>
          </a:prstGeom>
          <a:noFill/>
        </p:spPr>
      </p:pic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3830365" y="5486400"/>
            <a:ext cx="7096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PH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228600" y="2057400"/>
            <a:ext cx="6400800" cy="21336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PH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Sans"/>
                <a:cs typeface="Times New Roman" pitchFamily="18" charset="0"/>
              </a:rPr>
              <a:t>PHILIPPINE SCIENCE  AND TECHNOLOGY PROGRAM FOR THE DEVELOPMENT OF THE HALAL INDUSTRY</a:t>
            </a:r>
            <a:br>
              <a:rPr lang="en-PH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Sans"/>
                <a:cs typeface="Times New Roman" pitchFamily="18" charset="0"/>
              </a:rPr>
            </a:br>
            <a:endParaRPr lang="en-US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Sans"/>
              <a:cs typeface="Times New Roman" pitchFamily="18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lum bright="100000"/>
          </a:blip>
          <a:srcRect/>
          <a:stretch>
            <a:fillRect/>
          </a:stretch>
        </p:blipFill>
        <p:spPr bwMode="auto">
          <a:xfrm>
            <a:off x="5334000" y="1524000"/>
            <a:ext cx="3733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4572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382000" cy="4525963"/>
          </a:xfrm>
          <a:noFill/>
        </p:spPr>
        <p:txBody>
          <a:bodyPr>
            <a:normAutofit fontScale="47500" lnSpcReduction="20000"/>
          </a:bodyPr>
          <a:lstStyle/>
          <a:p>
            <a:pPr eaLnBrk="1" hangingPunct="1"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eaLnBrk="1" hangingPunct="1">
              <a:buFontTx/>
              <a:buNone/>
            </a:pPr>
            <a:r>
              <a:rPr lang="en-US" sz="3400" b="1" dirty="0" smtClean="0">
                <a:solidFill>
                  <a:schemeClr val="bg1"/>
                </a:solidFill>
              </a:rPr>
              <a:t>aims to support the Five-Point Agenda of the President of the Republic of the Philippines, His Excellency </a:t>
            </a:r>
            <a:r>
              <a:rPr lang="en-US" sz="3400" b="1" dirty="0" err="1" smtClean="0">
                <a:solidFill>
                  <a:schemeClr val="bg1"/>
                </a:solidFill>
              </a:rPr>
              <a:t>Benigno</a:t>
            </a:r>
            <a:r>
              <a:rPr lang="en-US" sz="3400" b="1" dirty="0" smtClean="0">
                <a:solidFill>
                  <a:schemeClr val="bg1"/>
                </a:solidFill>
              </a:rPr>
              <a:t> Simeon Aquino III: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Anticorruption and good governance;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Poverty reduction and empowerment of the poor;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Sustained economic growth;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Just and lasting peace;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Rule of law and integrity of the environment.</a:t>
            </a:r>
          </a:p>
          <a:p>
            <a:pPr marL="137160" indent="0" eaLnBrk="1" hangingPunct="1">
              <a:buNone/>
            </a:pPr>
            <a:endParaRPr lang="en-US" sz="3400" b="1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3400" b="1" dirty="0" smtClean="0">
                <a:solidFill>
                  <a:schemeClr val="bg1"/>
                </a:solidFill>
              </a:rPr>
              <a:t>in consonance with the priority High Impact Technology Solutions of DOST Minister/ Secretary, Honorable Mario G. </a:t>
            </a:r>
            <a:r>
              <a:rPr lang="en-US" sz="3400" b="1" dirty="0" err="1" smtClean="0">
                <a:solidFill>
                  <a:schemeClr val="bg1"/>
                </a:solidFill>
              </a:rPr>
              <a:t>Montejo</a:t>
            </a:r>
            <a:r>
              <a:rPr lang="en-US" sz="3400" b="1" dirty="0" smtClean="0">
                <a:solidFill>
                  <a:schemeClr val="bg1"/>
                </a:solidFill>
              </a:rPr>
              <a:t>: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R&amp;D for priority sectors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Technology transfer and diffusion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Area-based programs with impact on regions and provinces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Innovation Promotion/Advocacy and Policy Development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Facilities Upgrading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Innovative HRD Programs</a:t>
            </a:r>
          </a:p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Assistance to Inventors</a:t>
            </a:r>
          </a:p>
          <a:p>
            <a:pPr eaLnBrk="1" hangingPunct="1"/>
            <a:endParaRPr lang="en-US" sz="23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en-GB" sz="20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6243" y="228600"/>
            <a:ext cx="591059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PH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xmlns="" val="40358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29911855"/>
              </p:ext>
            </p:extLst>
          </p:nvPr>
        </p:nvGraphicFramePr>
        <p:xfrm>
          <a:off x="-1295400" y="-1524000"/>
          <a:ext cx="11430000" cy="784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4966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828800"/>
            <a:ext cx="617220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spc="50" baseline="3000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Component: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Advocacy and Policy Development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72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Public\Pictures\NHF PHOTO AMIEL FILE\FINAL AMIEL\DSC_0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72200"/>
            <a:ext cx="815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Philippine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National 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Halal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Forum held </a:t>
            </a:r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 Manila at the Makati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Shangri-La  </a:t>
            </a:r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Hotel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77724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Advocacy and Policy Development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5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ublic\Pictures\NHF PHOTO AMIEL FILE\FINAL AMIEL\DSC_0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Public\Pictures\Halal Shang\PB23329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86" r="8540"/>
          <a:stretch/>
        </p:blipFill>
        <p:spPr bwMode="auto">
          <a:xfrm>
            <a:off x="7162800" y="0"/>
            <a:ext cx="1981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C:\Users\Public\Pictures\NHF PHOTO AMIEL FILE\FINAL AMIEL\DSC_02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Public\Pictures\NHF PHOTO AMIEL FILE\FINAL AMIEL\DSC_02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86"/>
          <a:stretch/>
        </p:blipFill>
        <p:spPr bwMode="auto">
          <a:xfrm>
            <a:off x="0" y="0"/>
            <a:ext cx="3429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77724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Advocacy and Policy Development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10200"/>
            <a:ext cx="815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Philippine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National 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Halal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Forum held </a:t>
            </a:r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 Manila at the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Makati Shangri-La  </a:t>
            </a:r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Hotel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66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en-US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nd</a:t>
            </a: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Component: </a:t>
            </a:r>
            <a:b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Capacity Building and Human Resource Development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379476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05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4709160"/>
          </a:xfrm>
        </p:spPr>
        <p:txBody>
          <a:bodyPr/>
          <a:lstStyle/>
          <a:p>
            <a:r>
              <a:rPr lang="en-PH" sz="2400" dirty="0" smtClean="0">
                <a:solidFill>
                  <a:schemeClr val="bg1"/>
                </a:solidFill>
              </a:rPr>
              <a:t>Development of Human Resource needed to man/ complement the Philippine Halal Industry;</a:t>
            </a:r>
          </a:p>
          <a:p>
            <a:r>
              <a:rPr lang="en-PH" sz="2400" dirty="0" smtClean="0">
                <a:solidFill>
                  <a:schemeClr val="bg1"/>
                </a:solidFill>
              </a:rPr>
              <a:t>Roll-out of Trainers training for Halal Auditors;</a:t>
            </a:r>
          </a:p>
          <a:p>
            <a:r>
              <a:rPr lang="en-PH" sz="2400" dirty="0" smtClean="0">
                <a:solidFill>
                  <a:schemeClr val="bg1"/>
                </a:solidFill>
              </a:rPr>
              <a:t>Trainings on Halal </a:t>
            </a:r>
            <a:r>
              <a:rPr lang="en-PH" sz="2400" dirty="0" err="1" smtClean="0">
                <a:solidFill>
                  <a:schemeClr val="bg1"/>
                </a:solidFill>
              </a:rPr>
              <a:t>cGMP</a:t>
            </a:r>
            <a:r>
              <a:rPr lang="en-PH" sz="2400" dirty="0" smtClean="0">
                <a:solidFill>
                  <a:schemeClr val="bg1"/>
                </a:solidFill>
              </a:rPr>
              <a:t>, Halal HACCP, Halal packaging and </a:t>
            </a:r>
            <a:r>
              <a:rPr lang="en-PH" sz="2400" dirty="0" err="1" smtClean="0">
                <a:solidFill>
                  <a:schemeClr val="bg1"/>
                </a:solidFill>
              </a:rPr>
              <a:t>labeling</a:t>
            </a:r>
            <a:r>
              <a:rPr lang="en-PH" sz="2400" dirty="0" smtClean="0">
                <a:solidFill>
                  <a:schemeClr val="bg1"/>
                </a:solidFill>
              </a:rPr>
              <a:t>, etc.</a:t>
            </a:r>
          </a:p>
          <a:p>
            <a:r>
              <a:rPr lang="en-PH" sz="2400" dirty="0" smtClean="0">
                <a:solidFill>
                  <a:schemeClr val="bg1"/>
                </a:solidFill>
              </a:rPr>
              <a:t>Assessment of the preparedness of firms to engage in </a:t>
            </a:r>
            <a:r>
              <a:rPr lang="en-PH" sz="2400" dirty="0" err="1" smtClean="0">
                <a:solidFill>
                  <a:schemeClr val="bg1"/>
                </a:solidFill>
              </a:rPr>
              <a:t>Halal</a:t>
            </a:r>
            <a:r>
              <a:rPr lang="en-PH" sz="2400" dirty="0" smtClean="0">
                <a:solidFill>
                  <a:schemeClr val="bg1"/>
                </a:solidFill>
              </a:rPr>
              <a:t> business;</a:t>
            </a:r>
          </a:p>
          <a:p>
            <a:r>
              <a:rPr lang="en-PH" sz="2400" dirty="0" err="1" smtClean="0">
                <a:solidFill>
                  <a:schemeClr val="bg1"/>
                </a:solidFill>
              </a:rPr>
              <a:t>Halal</a:t>
            </a:r>
            <a:r>
              <a:rPr lang="en-PH" sz="2400" dirty="0" smtClean="0">
                <a:solidFill>
                  <a:schemeClr val="bg1"/>
                </a:solidFill>
              </a:rPr>
              <a:t> techno-based entrepreneurial training;</a:t>
            </a:r>
          </a:p>
          <a:p>
            <a:r>
              <a:rPr lang="en-PH" sz="2400" dirty="0" smtClean="0">
                <a:solidFill>
                  <a:schemeClr val="bg1"/>
                </a:solidFill>
              </a:rPr>
              <a:t>Integration of </a:t>
            </a:r>
            <a:r>
              <a:rPr lang="en-PH" sz="2400" dirty="0" err="1" smtClean="0">
                <a:solidFill>
                  <a:schemeClr val="bg1"/>
                </a:solidFill>
              </a:rPr>
              <a:t>Halal</a:t>
            </a:r>
            <a:r>
              <a:rPr lang="en-PH" sz="2400" dirty="0" smtClean="0">
                <a:solidFill>
                  <a:schemeClr val="bg1"/>
                </a:solidFill>
              </a:rPr>
              <a:t> Science in the curriculum.</a:t>
            </a:r>
          </a:p>
          <a:p>
            <a:endParaRPr lang="en-PH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447800"/>
            <a:ext cx="2971800" cy="204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SCF0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581400"/>
            <a:ext cx="2971800" cy="192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SCF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1447800"/>
            <a:ext cx="2781684" cy="204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SCF0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3581400"/>
            <a:ext cx="2761673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5334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Capacity-building and Human Resource Development 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65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A9A9A9"/>
            </a:gs>
            <a:gs pos="0">
              <a:schemeClr val="bg1">
                <a:lumMod val="85000"/>
              </a:schemeClr>
            </a:gs>
            <a:gs pos="56000">
              <a:schemeClr val="bg1">
                <a:lumMod val="95000"/>
              </a:schemeClr>
            </a:gs>
            <a:gs pos="100000">
              <a:srgbClr val="D3D3D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658112" y="922536"/>
            <a:ext cx="2345436" cy="3387852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14000" contras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57150">
            <a:noFill/>
          </a:ln>
          <a:scene3d>
            <a:camera prst="perspectiveContrastingRightFacing" fov="1500000">
              <a:rot lat="3434777" lon="20547348" rev="660000"/>
            </a:camera>
            <a:lightRig rig="threePt" dir="t"/>
          </a:scene3d>
          <a:sp3d extrusionH="12700"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72875" y="2667000"/>
            <a:ext cx="2971800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203200" dist="50800" dir="9600000" sx="102000" sy="102000" algn="tr" rotWithShape="0">
              <a:prstClr val="black">
                <a:alpha val="53000"/>
              </a:prstClr>
            </a:outerShdw>
          </a:effectLst>
          <a:scene3d>
            <a:camera prst="perspectiveContrastingRightFacing" fov="5400000">
              <a:rot lat="19800000" lon="18618000" rev="3780000"/>
            </a:camera>
            <a:lightRig rig="balanced" dir="t"/>
          </a:scene3d>
          <a:sp3d extrusionH="12700" prstMaterial="plastic"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2607" y="2383166"/>
            <a:ext cx="2971800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/>
          <a:scene3d>
            <a:camera prst="perspectiveContrastingRightFacing" fov="6000000">
              <a:rot lat="18779992" lon="18186600" rev="4680000"/>
            </a:camera>
            <a:lightRig rig="soft" dir="t">
              <a:rot lat="0" lon="0" rev="8400000"/>
            </a:lightRig>
          </a:scene3d>
          <a:sp3d extrusionH="12700"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1160463" y="1249562"/>
            <a:ext cx="2345436" cy="3387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57150">
            <a:noFill/>
          </a:ln>
          <a:scene3d>
            <a:camera prst="perspectiveContrastingRightFacing" fov="0">
              <a:rot lat="4121149" lon="18034565" rev="19740000"/>
            </a:camera>
            <a:lightRig rig="balanced" dir="t"/>
          </a:scene3d>
          <a:sp3d extrusionH="12700"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5410200"/>
            <a:ext cx="9144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Font typeface="Arial" pitchFamily="34" charset="0"/>
              <a:buNone/>
            </a:pPr>
            <a:r>
              <a:rPr lang="en-US" sz="1600" dirty="0" smtClean="0">
                <a:solidFill>
                  <a:srgbClr val="002060"/>
                </a:solidFill>
                <a:latin typeface="Arial Rounded MT Bold" pitchFamily="34" charset="0"/>
              </a:rPr>
              <a:t>DR. ZENAIDA (</a:t>
            </a:r>
            <a:r>
              <a:rPr lang="en-US" sz="1600" dirty="0" err="1" smtClean="0">
                <a:solidFill>
                  <a:srgbClr val="002060"/>
                </a:solidFill>
                <a:latin typeface="Arial Rounded MT Bold" pitchFamily="34" charset="0"/>
              </a:rPr>
              <a:t>Haja</a:t>
            </a:r>
            <a:r>
              <a:rPr lang="en-US" sz="1600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 Rounded MT Bold" pitchFamily="34" charset="0"/>
              </a:rPr>
              <a:t>Sittie</a:t>
            </a:r>
            <a:r>
              <a:rPr lang="en-US" sz="1600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 Rounded MT Bold" pitchFamily="34" charset="0"/>
              </a:rPr>
              <a:t>Shayma</a:t>
            </a:r>
            <a:r>
              <a:rPr lang="en-US" sz="1600" dirty="0" smtClean="0">
                <a:solidFill>
                  <a:srgbClr val="002060"/>
                </a:solidFill>
                <a:latin typeface="Arial Rounded MT Bold" pitchFamily="34" charset="0"/>
              </a:rPr>
              <a:t>) P. HR LAIDAN </a:t>
            </a:r>
          </a:p>
          <a:p>
            <a:pPr marL="0" indent="0" algn="ctr" fontAlgn="base">
              <a:spcAft>
                <a:spcPct val="0"/>
              </a:spcAft>
              <a:buFont typeface="Arial" pitchFamily="34" charset="0"/>
              <a:buNone/>
            </a:pPr>
            <a:r>
              <a:rPr 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Rounded MT Bold" pitchFamily="34" charset="0"/>
              </a:rPr>
              <a:t>Regional Director, Department/ Ministry of Science and Technology XII</a:t>
            </a:r>
          </a:p>
          <a:p>
            <a:pPr marL="0" indent="0" algn="ctr" fontAlgn="base">
              <a:spcAft>
                <a:spcPct val="0"/>
              </a:spcAft>
              <a:buFont typeface="Arial" pitchFamily="34" charset="0"/>
              <a:buNone/>
            </a:pPr>
            <a:r>
              <a:rPr 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Rounded MT Bold" pitchFamily="34" charset="0"/>
              </a:rPr>
              <a:t>Chairperson, National Halal Forum</a:t>
            </a:r>
          </a:p>
          <a:p>
            <a:pPr marL="0" indent="0" algn="ctr" fontAlgn="base">
              <a:spcAft>
                <a:spcPct val="0"/>
              </a:spcAft>
              <a:buFont typeface="Arial" pitchFamily="34" charset="0"/>
              <a:buNone/>
            </a:pPr>
            <a:r>
              <a:rPr 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Rounded MT Bold" pitchFamily="34" charset="0"/>
              </a:rPr>
              <a:t>Program Leader, Philippine Science &amp; Technology Program for the Development of the Halal Industry</a:t>
            </a:r>
            <a:endParaRPr lang="en-US" sz="1100" dirty="0">
              <a:solidFill>
                <a:prstClr val="black">
                  <a:lumMod val="95000"/>
                  <a:lumOff val="5000"/>
                </a:prstClr>
              </a:solidFill>
              <a:latin typeface="Arial Rounded MT Bold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336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27325" y="381000"/>
            <a:ext cx="9144000" cy="1981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>
              <a:spcAft>
                <a:spcPct val="0"/>
              </a:spcAft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</a:rPr>
              <a:t> Halal Industry in a non-Muslim Country: Philippine Experience</a:t>
            </a:r>
            <a:endParaRPr lang="en-US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69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M_0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295400"/>
            <a:ext cx="3352800" cy="2514600"/>
          </a:xfrm>
          <a:prstGeom prst="rect">
            <a:avLst/>
          </a:prstGeom>
        </p:spPr>
      </p:pic>
      <p:pic>
        <p:nvPicPr>
          <p:cNvPr id="12" name="Picture 11" descr="SAM_0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314450"/>
            <a:ext cx="3429000" cy="2571750"/>
          </a:xfrm>
          <a:prstGeom prst="rect">
            <a:avLst/>
          </a:prstGeom>
        </p:spPr>
      </p:pic>
      <p:pic>
        <p:nvPicPr>
          <p:cNvPr id="13" name="Picture 12" descr="SAM_01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3905250"/>
            <a:ext cx="3429000" cy="2571750"/>
          </a:xfrm>
          <a:prstGeom prst="rect">
            <a:avLst/>
          </a:prstGeom>
        </p:spPr>
      </p:pic>
      <p:pic>
        <p:nvPicPr>
          <p:cNvPr id="14" name="Picture 13" descr="SAM_01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3810000"/>
            <a:ext cx="3352800" cy="2514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5334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Capacity-building and Human Resource Development 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28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228600"/>
            <a:ext cx="7705725" cy="59753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PH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P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r>
              <a:rPr lang="en-PH" sz="4000" b="1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rd</a:t>
            </a:r>
            <a:r>
              <a:rPr lang="en-P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Component:</a:t>
            </a:r>
          </a:p>
          <a:p>
            <a:pPr algn="ctr">
              <a:buNone/>
            </a:pPr>
            <a:endParaRPr lang="en-PH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P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 ICT: Halal Information and Management System</a:t>
            </a:r>
            <a:endParaRPr lang="en-PH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2968895487"/>
              </p:ext>
            </p:extLst>
          </p:nvPr>
        </p:nvGraphicFramePr>
        <p:xfrm>
          <a:off x="-152400" y="152400"/>
          <a:ext cx="92202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0"/>
            <a:ext cx="3048000" cy="320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3033444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Halal Information System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275272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n w="12700">
                  <a:solidFill>
                    <a:srgbClr val="EEECE1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Upgrading </a:t>
            </a:r>
            <a:r>
              <a:rPr lang="en-US" b="1" dirty="0">
                <a:ln w="12700">
                  <a:solidFill>
                    <a:srgbClr val="EEECE1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of the National Halal Information Management System  </a:t>
            </a:r>
            <a:endParaRPr lang="en-US" sz="3600" b="1" dirty="0">
              <a:ln w="12700">
                <a:solidFill>
                  <a:srgbClr val="EEECE1">
                    <a:satMod val="155000"/>
                  </a:srgbClr>
                </a:solidFill>
                <a:prstDash val="solid"/>
              </a:ln>
              <a:solidFill>
                <a:srgbClr val="1F497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0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114800"/>
          </a:xfrm>
          <a:solidFill>
            <a:schemeClr val="tx1">
              <a:alpha val="26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fil-PH" b="1" dirty="0" smtClean="0">
                <a:solidFill>
                  <a:srgbClr val="FF0000"/>
                </a:solidFill>
              </a:rPr>
              <a:t>Information Management System for Halal</a:t>
            </a:r>
          </a:p>
          <a:p>
            <a:r>
              <a:rPr lang="fil-PH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Upgrading of the Philippine Halal Information Management System is on-going that includes Traceability and Surveillance System for Halal;</a:t>
            </a:r>
          </a:p>
          <a:p>
            <a:endParaRPr lang="fil-PH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il-PH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Acquired some of the needed IT equipment for the Halal Information Management System.</a:t>
            </a:r>
          </a:p>
          <a:p>
            <a:endParaRPr lang="fil-PH" dirty="0" smtClean="0"/>
          </a:p>
          <a:p>
            <a:endParaRPr lang="fil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fil-PH" sz="4400" b="0" spc="15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as of January 2012</a:t>
            </a:r>
            <a:endParaRPr lang="fil-PH" sz="4400" b="0" spc="15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86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315200" cy="470916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endParaRPr lang="en-PH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137160" indent="0" algn="ctr">
              <a:buNone/>
            </a:pPr>
            <a:r>
              <a:rPr lang="en-P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r>
              <a:rPr lang="en-PH" sz="3200" b="1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</a:t>
            </a:r>
            <a:r>
              <a:rPr lang="en-P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Component:</a:t>
            </a:r>
          </a:p>
          <a:p>
            <a:pPr algn="ctr">
              <a:buNone/>
            </a:pPr>
            <a:endParaRPr lang="en-PH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137160" indent="0" algn="ctr">
              <a:buNone/>
            </a:pPr>
            <a:r>
              <a:rPr lang="en-P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Support to Halal SMEs</a:t>
            </a:r>
            <a:endParaRPr lang="en-P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03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9050"/>
            <a:ext cx="8686800" cy="11398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S&amp;T Support to </a:t>
            </a:r>
            <a:r>
              <a:rPr lang="en-US" sz="40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</a:t>
            </a:r>
            <a:r>
              <a:rPr lang="en-US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SMEs </a:t>
            </a:r>
            <a:endParaRPr lang="en-US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990600"/>
            <a:ext cx="6324600" cy="45307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mall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nterprise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echnology</a:t>
            </a:r>
            <a:r>
              <a:rPr lang="en-U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pgrading</a:t>
            </a:r>
            <a:r>
              <a:rPr lang="en-U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rogram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a nationwide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strategy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en-US" sz="2400" dirty="0">
                <a:solidFill>
                  <a:schemeClr val="bg1"/>
                </a:solidFill>
              </a:rPr>
              <a:t>To encourage and assist MSMEs in adopting technological innovations </a:t>
            </a:r>
          </a:p>
          <a:p>
            <a:pPr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en-US" sz="2400" dirty="0">
                <a:solidFill>
                  <a:schemeClr val="bg1"/>
                </a:solidFill>
              </a:rPr>
              <a:t>To enhance operational efficiency, and </a:t>
            </a:r>
          </a:p>
          <a:p>
            <a:pPr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en-US" sz="2400" dirty="0">
                <a:solidFill>
                  <a:schemeClr val="bg1"/>
                </a:solidFill>
              </a:rPr>
              <a:t>Boost productivity and competitiveness.</a:t>
            </a:r>
          </a:p>
        </p:txBody>
      </p:sp>
    </p:spTree>
    <p:extLst>
      <p:ext uri="{BB962C8B-B14F-4D97-AF65-F5344CB8AC3E}">
        <p14:creationId xmlns:p14="http://schemas.microsoft.com/office/powerpoint/2010/main" xmlns="" val="99243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accent3">
              <a:lumMod val="60000"/>
              <a:lumOff val="40000"/>
              <a:alpha val="13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04800" y="1524000"/>
            <a:ext cx="2590800" cy="408790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l-PH" b="1">
              <a:solidFill>
                <a:prstClr val="white"/>
              </a:solidFill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SET-UP Goal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85925"/>
            <a:ext cx="2354263" cy="369495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aims to empower firms to address technical problems through technology transfer and technological interventions.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2971800" y="2133600"/>
            <a:ext cx="3124200" cy="2438400"/>
          </a:xfrm>
          <a:prstGeom prst="rightArrow">
            <a:avLst>
              <a:gd name="adj1" fmla="val 50000"/>
              <a:gd name="adj2" fmla="val 3014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l-PH" b="1">
              <a:solidFill>
                <a:prstClr val="white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048000" y="2895600"/>
            <a:ext cx="28194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pitchFamily="2" charset="2"/>
              <a:buNone/>
            </a:pPr>
            <a:r>
              <a:rPr lang="en-US" sz="1600" dirty="0">
                <a:solidFill>
                  <a:prstClr val="white"/>
                </a:solidFill>
                <a:latin typeface="Arial Black" pitchFamily="34" charset="0"/>
                <a:cs typeface="Times New Roman" pitchFamily="18" charset="0"/>
              </a:rPr>
              <a:t>Technology-based solutions</a:t>
            </a:r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Arial Black" pitchFamily="34" charset="0"/>
                <a:cs typeface="Times New Roman" pitchFamily="18" charset="0"/>
              </a:rPr>
              <a:t>to improve productivity</a:t>
            </a: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6172200" y="1219200"/>
            <a:ext cx="2590800" cy="4374776"/>
          </a:xfrm>
          <a:prstGeom prst="flowChartMagneticDisk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66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Product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Resources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Minimization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 Management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615112" y="1638300"/>
            <a:ext cx="17668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993300"/>
                </a:solidFill>
                <a:latin typeface="Arial Black" pitchFamily="34" charset="0"/>
                <a:cs typeface="Times New Roman" pitchFamily="18" charset="0"/>
              </a:rPr>
              <a:t>MSMEs</a:t>
            </a:r>
          </a:p>
        </p:txBody>
      </p:sp>
    </p:spTree>
    <p:extLst>
      <p:ext uri="{BB962C8B-B14F-4D97-AF65-F5344CB8AC3E}">
        <p14:creationId xmlns:p14="http://schemas.microsoft.com/office/powerpoint/2010/main" xmlns="" val="389510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229600" cy="11398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DOST </a:t>
            </a: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interventions </a:t>
            </a:r>
            <a:b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thru SETUP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09747044"/>
              </p:ext>
            </p:extLst>
          </p:nvPr>
        </p:nvGraphicFramePr>
        <p:xfrm>
          <a:off x="1905000" y="685800"/>
          <a:ext cx="6400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7415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219200"/>
            <a:ext cx="4572000" cy="5486400"/>
          </a:xfrm>
          <a:solidFill>
            <a:schemeClr val="accent3">
              <a:lumMod val="40000"/>
              <a:lumOff val="60000"/>
              <a:alpha val="1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Conduct </a:t>
            </a:r>
            <a:r>
              <a:rPr lang="en-US" sz="1600" dirty="0" err="1" smtClean="0">
                <a:solidFill>
                  <a:schemeClr val="bg1"/>
                </a:solidFill>
              </a:rPr>
              <a:t>Halal</a:t>
            </a:r>
            <a:r>
              <a:rPr lang="en-US" sz="1600" dirty="0" smtClean="0">
                <a:solidFill>
                  <a:schemeClr val="bg1"/>
                </a:solidFill>
              </a:rPr>
              <a:t> technology </a:t>
            </a:r>
            <a:r>
              <a:rPr lang="en-US" sz="1600" dirty="0">
                <a:solidFill>
                  <a:schemeClr val="bg1"/>
                </a:solidFill>
              </a:rPr>
              <a:t>needs assessment and sourcing of technology</a:t>
            </a:r>
            <a:r>
              <a:rPr lang="en-US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Provide </a:t>
            </a:r>
            <a:r>
              <a:rPr lang="en-US" sz="1600" dirty="0" err="1" smtClean="0">
                <a:solidFill>
                  <a:schemeClr val="bg1"/>
                </a:solidFill>
              </a:rPr>
              <a:t>Halal</a:t>
            </a:r>
            <a:r>
              <a:rPr lang="en-US" sz="1600" dirty="0" smtClean="0">
                <a:solidFill>
                  <a:schemeClr val="bg1"/>
                </a:solidFill>
              </a:rPr>
              <a:t> ISSF for technology fabrication/ acquisition;</a:t>
            </a:r>
          </a:p>
          <a:p>
            <a:pPr>
              <a:lnSpc>
                <a:spcPct val="90000"/>
              </a:lnSpc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Provide manpower training for </a:t>
            </a:r>
            <a:r>
              <a:rPr lang="en-US" sz="1600" dirty="0" err="1" smtClean="0">
                <a:solidFill>
                  <a:schemeClr val="bg1"/>
                </a:solidFill>
              </a:rPr>
              <a:t>Halal</a:t>
            </a:r>
            <a:r>
              <a:rPr lang="en-US" sz="1600" dirty="0" smtClean="0">
                <a:solidFill>
                  <a:schemeClr val="bg1"/>
                </a:solidFill>
              </a:rPr>
              <a:t> Quality Assurance (GMP, HACCP, Packaging and Labeling, forensic lab, audit/ surveillance and traceability);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Provide consultancy </a:t>
            </a:r>
            <a:r>
              <a:rPr lang="en-US" sz="1600" dirty="0">
                <a:solidFill>
                  <a:schemeClr val="bg1"/>
                </a:solidFill>
              </a:rPr>
              <a:t>and technical </a:t>
            </a:r>
            <a:r>
              <a:rPr lang="en-US" sz="1600" dirty="0" smtClean="0">
                <a:solidFill>
                  <a:schemeClr val="bg1"/>
                </a:solidFill>
              </a:rPr>
              <a:t>services;</a:t>
            </a:r>
          </a:p>
          <a:p>
            <a:pPr>
              <a:lnSpc>
                <a:spcPct val="90000"/>
              </a:lnSpc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Conduct Halal R&amp;D for product development and process improvement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4876800" cy="106680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8000"/>
                  <a:shade val="25000"/>
                  <a:satMod val="250000"/>
                </a:schemeClr>
              </a:gs>
              <a:gs pos="68000">
                <a:schemeClr val="accent5">
                  <a:tint val="86000"/>
                  <a:satMod val="115000"/>
                </a:schemeClr>
              </a:gs>
              <a:gs pos="100000">
                <a:schemeClr val="accent5">
                  <a:tint val="50000"/>
                  <a:satMod val="150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0" rIns="0" bIns="0"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Provision of </a:t>
            </a:r>
            <a:r>
              <a:rPr lang="en-US" sz="2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Halal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	technology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93" r="1903" b="20780"/>
          <a:stretch/>
        </p:blipFill>
        <p:spPr bwMode="auto">
          <a:xfrm>
            <a:off x="5486400" y="0"/>
            <a:ext cx="3200401" cy="200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3197879" cy="210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320040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72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4600" y="1524000"/>
            <a:ext cx="3657600" cy="3810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Establishing product standards for Philippine products to help enterprises compete locally and globally.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Product testing and enhancement of testing laboratories to provide wider range of testing services and improve testing efficiency and consistency of results.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8000"/>
                  <a:shade val="25000"/>
                  <a:satMod val="250000"/>
                </a:schemeClr>
              </a:gs>
              <a:gs pos="68000">
                <a:schemeClr val="accent5">
                  <a:tint val="86000"/>
                  <a:satMod val="115000"/>
                </a:schemeClr>
              </a:gs>
              <a:gs pos="100000">
                <a:schemeClr val="accent5">
                  <a:tint val="50000"/>
                  <a:satMod val="150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0" rIns="0" bIns="0"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Product 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Standards and Testing</a:t>
            </a:r>
          </a:p>
        </p:txBody>
      </p:sp>
      <p:pic>
        <p:nvPicPr>
          <p:cNvPr id="12289" name="Picture 1" descr="\\naldz\PICTURES\DOST 12 PICTURES\Laboratory panorama\LABORATORY PANORAMA 15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 flipH="1">
            <a:off x="6324600" y="1371600"/>
            <a:ext cx="2641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\\192.168.0.1\shared\lab pics\micropics 2007\DSCF0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0"/>
            <a:ext cx="25908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\\192.168.0.1\shared\lab pics\micropics 2007\DSCF0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505200"/>
            <a:ext cx="2641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34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/>
          <a:srcRect b="6665"/>
          <a:stretch>
            <a:fillRect/>
          </a:stretch>
        </p:blipFill>
        <p:spPr bwMode="auto">
          <a:xfrm>
            <a:off x="0" y="-1524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90800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486400" y="-152400"/>
            <a:ext cx="3657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58100" y="4724400"/>
            <a:ext cx="1485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3581400"/>
            <a:ext cx="2536684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1524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0" y="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048000"/>
            <a:ext cx="2833351" cy="2514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11"/>
          <a:srcRect l="50000" t="23371" r="5263"/>
          <a:stretch>
            <a:fillRect/>
          </a:stretch>
        </p:blipFill>
        <p:spPr bwMode="auto">
          <a:xfrm>
            <a:off x="0" y="4038600"/>
            <a:ext cx="12954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11"/>
          <a:srcRect t="62069" r="47727"/>
          <a:stretch>
            <a:fillRect/>
          </a:stretch>
        </p:blipFill>
        <p:spPr bwMode="auto">
          <a:xfrm>
            <a:off x="838200" y="5181600"/>
            <a:ext cx="1593273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-2286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67400" y="304800"/>
            <a:ext cx="3081194" cy="279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4"/>
          <a:srcRect l="16406" t="40625" r="39063" b="30208"/>
          <a:stretch>
            <a:fillRect/>
          </a:stretch>
        </p:blipFill>
        <p:spPr bwMode="auto">
          <a:xfrm>
            <a:off x="228600" y="152400"/>
            <a:ext cx="3257551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5" descr="D:\Documents and Settings\Viper\My Documents\SammyDownloads\rc\DSCF015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9600" y="3124200"/>
            <a:ext cx="32004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" name="Picture 6" descr="D:\Documents and Settings\Viper\My Documents\SammyDownloads\rc\DSC0003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48400" y="3657600"/>
            <a:ext cx="2895600" cy="2171700"/>
          </a:xfrm>
          <a:prstGeom prst="rect">
            <a:avLst/>
          </a:prstGeom>
          <a:noFill/>
        </p:spPr>
      </p:pic>
      <p:pic>
        <p:nvPicPr>
          <p:cNvPr id="44" name="Picture 6" descr="D:\RLF Photos\GSC and Polomolok\EDITED PICTURES\HIGH VALUE CROPS\Pineapple Plantation (DOLE Phils)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8"/>
          <a:srcRect l="4110" t="2703" r="3406" b="2703"/>
          <a:stretch>
            <a:fillRect/>
          </a:stretch>
        </p:blipFill>
        <p:spPr bwMode="auto">
          <a:xfrm>
            <a:off x="152400" y="1600200"/>
            <a:ext cx="3429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172200" y="0"/>
            <a:ext cx="2971800" cy="19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133600" y="3124200"/>
            <a:ext cx="3200400" cy="261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172201" y="37338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172200" y="18288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6867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2" dur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5" dur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8" dur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1" dur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4" dur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4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4" dur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0" dur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6" dur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4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24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6" dur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0" dur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4" dur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8" dur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2" dur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24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0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3" dur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6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9" dur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4" presetID="24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5" dur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8" dur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1" dur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4" dur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7" dur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0" dur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 flipH="1">
            <a:off x="76200" y="1143000"/>
            <a:ext cx="3352800" cy="4572000"/>
          </a:xfrm>
          <a:solidFill>
            <a:schemeClr val="tx1">
              <a:alpha val="76000"/>
            </a:schemeClr>
          </a:solidFill>
        </p:spPr>
        <p:txBody>
          <a:bodyPr anchor="t">
            <a:normAutofit fontScale="92500"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 assist MSMEs for suitable packaging of products to increase shelf life, improve handling and protection and ultimately improve marketability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Functional designs for </a:t>
            </a:r>
            <a:r>
              <a:rPr lang="en-US" sz="2000" dirty="0" smtClean="0">
                <a:solidFill>
                  <a:schemeClr val="bg1"/>
                </a:solidFill>
              </a:rPr>
              <a:t>packages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Identifying and developing alternative packaging materials from indigenous materials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8000"/>
                  <a:shade val="25000"/>
                  <a:satMod val="250000"/>
                </a:schemeClr>
              </a:gs>
              <a:gs pos="68000">
                <a:schemeClr val="accent5">
                  <a:tint val="86000"/>
                  <a:satMod val="115000"/>
                </a:schemeClr>
              </a:gs>
              <a:gs pos="100000">
                <a:schemeClr val="accent5">
                  <a:tint val="50000"/>
                  <a:satMod val="150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0" rIns="0" bIns="0"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Packaging and Labeling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4514" name="Picture 2" descr="E:\DOST labels2\organic r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199" y="1295400"/>
            <a:ext cx="256222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E:\DOST labels2\Roasted Coff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295400"/>
            <a:ext cx="2743200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E:\DOST labels2\7-in-1 T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25622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538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DOST labels2\Coco Del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1925"/>
            <a:ext cx="3848100" cy="239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E:\DOST labels2\mangosteen granu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95600"/>
            <a:ext cx="3810000" cy="263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E:\DOST labels2\Amrangs Oatme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810000" cy="246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Langkuno's Muscovad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48683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542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2400" y="228600"/>
            <a:ext cx="6705600" cy="68580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55298" name="Picture 2" descr="\\naldz\PICTURES\REQUESTED PICS\14 REGION 12 PICTURES\SOUTH COTABATO PROFILES\T'NALAK FESTIVAL SOUVENIR DIRECTORY PICTURES\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10100" y="1049429"/>
            <a:ext cx="4495800" cy="337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52400" y="381000"/>
            <a:ext cx="6781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PACKAGING TECHNOLOGY ASSISTANCE PROGRAM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en-US" sz="2000" b="1" dirty="0">
              <a:solidFill>
                <a:prstClr val="white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Interventions: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Provision of technical assistance, consultancy services, research and development and laboratory tests and analysis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endParaRPr lang="en-US" sz="1400" dirty="0">
              <a:solidFill>
                <a:prstClr val="white"/>
              </a:solidFill>
              <a:latin typeface="Arial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DOST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XII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offered the following services: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en-US" dirty="0">
              <a:solidFill>
                <a:prstClr val="white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lang="en-US" sz="140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Label design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Package-Product compatibility testing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Nutritional analysis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Packaging development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Consultancy services 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Training on basic packaging and labeling requirements</a:t>
            </a:r>
          </a:p>
        </p:txBody>
      </p:sp>
      <p:pic>
        <p:nvPicPr>
          <p:cNvPr id="5" name="Picture 4" descr="untitled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2800" y="3429000"/>
            <a:ext cx="1981200" cy="2270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9536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946322"/>
            <a:ext cx="4343400" cy="4616278"/>
          </a:xfrm>
          <a:solidFill>
            <a:schemeClr val="accent4">
              <a:lumMod val="75000"/>
              <a:alpha val="6000"/>
            </a:schemeClr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Listing of available technologies at the regional and national </a:t>
            </a:r>
            <a:r>
              <a:rPr lang="en-US" sz="2000" dirty="0" smtClean="0">
                <a:solidFill>
                  <a:schemeClr val="bg1"/>
                </a:solidFill>
              </a:rPr>
              <a:t>level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Listing of S&amp;T </a:t>
            </a:r>
            <a:r>
              <a:rPr lang="en-US" sz="2000" dirty="0" smtClean="0">
                <a:solidFill>
                  <a:schemeClr val="bg1"/>
                </a:solidFill>
              </a:rPr>
              <a:t>experts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Listing of technology </a:t>
            </a:r>
            <a:r>
              <a:rPr lang="en-US" sz="2000" dirty="0" smtClean="0">
                <a:solidFill>
                  <a:schemeClr val="bg1"/>
                </a:solidFill>
              </a:rPr>
              <a:t>laboratories </a:t>
            </a:r>
            <a:r>
              <a:rPr lang="en-US" sz="2000" dirty="0">
                <a:solidFill>
                  <a:schemeClr val="bg1"/>
                </a:solidFill>
              </a:rPr>
              <a:t>including services provided and costs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Hosting  online databases; accessible thru the DOST Websites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8000"/>
                  <a:shade val="25000"/>
                  <a:satMod val="250000"/>
                </a:schemeClr>
              </a:gs>
              <a:gs pos="68000">
                <a:schemeClr val="accent5">
                  <a:tint val="86000"/>
                  <a:satMod val="115000"/>
                </a:schemeClr>
              </a:gs>
              <a:gs pos="100000">
                <a:schemeClr val="accent5">
                  <a:tint val="50000"/>
                  <a:satMod val="150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0" rIns="0" bIns="0"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Database Management and Information System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 descr="http://www.ro7.dost.gov.ph/images/hortinet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5791200" y="1143000"/>
            <a:ext cx="2133600" cy="1441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2" name="Group 14"/>
          <p:cNvGrpSpPr/>
          <p:nvPr/>
        </p:nvGrpSpPr>
        <p:grpSpPr>
          <a:xfrm>
            <a:off x="5334000" y="4267200"/>
            <a:ext cx="3581400" cy="1143000"/>
            <a:chOff x="5105400" y="3505200"/>
            <a:chExt cx="3581400" cy="1143000"/>
          </a:xfrm>
        </p:grpSpPr>
        <p:sp>
          <p:nvSpPr>
            <p:cNvPr id="14" name="Snip Diagonal Corner Rectangle 13"/>
            <p:cNvSpPr/>
            <p:nvPr/>
          </p:nvSpPr>
          <p:spPr>
            <a:xfrm>
              <a:off x="5105400" y="3505200"/>
              <a:ext cx="3581400" cy="1143000"/>
            </a:xfrm>
            <a:prstGeom prst="snip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</a:endParaRPr>
            </a:p>
          </p:txBody>
        </p:sp>
        <p:pic>
          <p:nvPicPr>
            <p:cNvPr id="10243" name="Picture 3" descr="http://www.pcierd.dost.gov.ph/images/home/1dbase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81600" y="3581400"/>
              <a:ext cx="990600" cy="99060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6242548" y="3886200"/>
              <a:ext cx="2399055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n w="50800"/>
                  <a:solidFill>
                    <a:prstClr val="black">
                      <a:shade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S&amp;T experts Database</a:t>
              </a: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5257800" y="2971800"/>
            <a:ext cx="3581400" cy="1143000"/>
            <a:chOff x="5105400" y="3505200"/>
            <a:chExt cx="3581400" cy="1143000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5105400" y="3505200"/>
              <a:ext cx="3581400" cy="1143000"/>
            </a:xfrm>
            <a:prstGeom prst="snip2Diag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</a:endParaRPr>
            </a:p>
          </p:txBody>
        </p:sp>
        <p:pic>
          <p:nvPicPr>
            <p:cNvPr id="12" name="Picture 3" descr="http://www.pcierd.dost.gov.ph/images/home/1dbase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81600" y="3581400"/>
              <a:ext cx="990600" cy="990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15" name="Rectangle 14"/>
            <p:cNvSpPr/>
            <p:nvPr/>
          </p:nvSpPr>
          <p:spPr>
            <a:xfrm>
              <a:off x="6357746" y="3886200"/>
              <a:ext cx="224933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n w="50800"/>
                  <a:solidFill>
                    <a:prstClr val="black">
                      <a:shade val="50000"/>
                    </a:prstClr>
                  </a:solidFill>
                </a:rPr>
                <a:t>TACIS Info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51843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371600"/>
            <a:ext cx="4648200" cy="3810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Raw material sourcing and researches are done to determine its material characteristics and processing properties.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Backward linkages with suppliers and government and non-government agencies are being established.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8000"/>
                  <a:shade val="25000"/>
                  <a:satMod val="250000"/>
                </a:schemeClr>
              </a:gs>
              <a:gs pos="68000">
                <a:schemeClr val="accent5">
                  <a:tint val="86000"/>
                  <a:satMod val="115000"/>
                </a:schemeClr>
              </a:gs>
              <a:gs pos="100000">
                <a:schemeClr val="accent5">
                  <a:tint val="50000"/>
                  <a:satMod val="150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0" rIns="0" bIns="0"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en-US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Linkaging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and Networking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7" name="Picture 1" descr="\\naldz\PICTURES\PICTURES OF DIRECTOR LAIDAN\Dr. Lidan with MPEX consulta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5276850" y="3352800"/>
            <a:ext cx="3228975" cy="242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6000"/>
                    </a14:imgEffect>
                    <a14:imgEffect>
                      <a14:brightnessContrast bright="28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78" t="4815" r="12361" b="32777"/>
          <a:stretch/>
        </p:blipFill>
        <p:spPr bwMode="auto">
          <a:xfrm>
            <a:off x="4914899" y="1121238"/>
            <a:ext cx="3924301" cy="246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040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066800"/>
            <a:ext cx="4343400" cy="3886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Technical/entrepreneurial training in partnership with </a:t>
            </a:r>
            <a:r>
              <a:rPr lang="en-US" sz="2400" dirty="0" smtClean="0">
                <a:solidFill>
                  <a:schemeClr val="bg1"/>
                </a:solidFill>
              </a:rPr>
              <a:t>relevant </a:t>
            </a:r>
            <a:r>
              <a:rPr lang="en-US" sz="2400" dirty="0">
                <a:solidFill>
                  <a:schemeClr val="bg1"/>
                </a:solidFill>
              </a:rPr>
              <a:t>institutions to provide the training needs of firms;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Linkages with financing institutions for technology acquisition, production expansion and marketing;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Equipment Design and fabrication of equipment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8000"/>
                  <a:shade val="25000"/>
                  <a:satMod val="250000"/>
                </a:schemeClr>
              </a:gs>
              <a:gs pos="68000">
                <a:schemeClr val="accent5">
                  <a:tint val="86000"/>
                  <a:satMod val="115000"/>
                </a:schemeClr>
              </a:gs>
              <a:gs pos="100000">
                <a:schemeClr val="accent5">
                  <a:tint val="50000"/>
                  <a:satMod val="150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0" rIns="0" bIns="0"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en-US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Linkaging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and Networking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6764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204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il-PH" sz="4400" b="0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as of January 2012</a:t>
            </a:r>
            <a:endParaRPr lang="fil-PH" sz="4400" b="0" cap="none" spc="15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153400" cy="4038600"/>
          </a:xfrm>
          <a:noFill/>
        </p:spPr>
        <p:txBody>
          <a:bodyPr>
            <a:normAutofit/>
          </a:bodyPr>
          <a:lstStyle/>
          <a:p>
            <a:pPr algn="l"/>
            <a:r>
              <a:rPr lang="fil-PH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 XII Assistance to SMEs</a:t>
            </a:r>
          </a:p>
          <a:p>
            <a:pPr algn="l"/>
            <a:endParaRPr lang="fil-PH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il-PH" sz="2400" dirty="0" smtClean="0">
                <a:solidFill>
                  <a:schemeClr val="bg1"/>
                </a:solidFill>
              </a:rPr>
              <a:t>-Identified and assisted potential beneficiaries/ partners within the Halal Value-Chain particularly in livestock, horticulture, marine and aquaculture and Halal ICT as priority sectors;</a:t>
            </a:r>
          </a:p>
          <a:p>
            <a:pPr algn="l"/>
            <a:r>
              <a:rPr lang="fil-PH" sz="2400" dirty="0" smtClean="0">
                <a:solidFill>
                  <a:schemeClr val="bg1"/>
                </a:solidFill>
              </a:rPr>
              <a:t>-Identified number of farms conformant to Halal Requirements;</a:t>
            </a:r>
          </a:p>
          <a:p>
            <a:pPr algn="l"/>
            <a:endParaRPr lang="fil-PH" sz="3300" dirty="0" smtClean="0">
              <a:solidFill>
                <a:schemeClr val="tx1"/>
              </a:solidFill>
            </a:endParaRPr>
          </a:p>
          <a:p>
            <a:pPr algn="l"/>
            <a:endParaRPr lang="fil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73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886200"/>
          </a:xfrm>
        </p:spPr>
        <p:txBody>
          <a:bodyPr>
            <a:normAutofit fontScale="92500" lnSpcReduction="20000"/>
          </a:bodyPr>
          <a:lstStyle/>
          <a:p>
            <a:r>
              <a:rPr lang="fil-PH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 XII Assistance to SMEs</a:t>
            </a:r>
          </a:p>
          <a:p>
            <a:endParaRPr lang="en-GB" sz="2200" dirty="0" smtClean="0">
              <a:solidFill>
                <a:schemeClr val="bg1"/>
              </a:solidFill>
            </a:endParaRPr>
          </a:p>
          <a:p>
            <a:r>
              <a:rPr lang="en-GB" sz="2200" dirty="0" smtClean="0">
                <a:solidFill>
                  <a:schemeClr val="bg1"/>
                </a:solidFill>
              </a:rPr>
              <a:t>- Released funding for the establishment of </a:t>
            </a:r>
            <a:r>
              <a:rPr lang="en-GB" sz="2200" dirty="0" err="1" smtClean="0">
                <a:solidFill>
                  <a:schemeClr val="bg1"/>
                </a:solidFill>
              </a:rPr>
              <a:t>Halal</a:t>
            </a:r>
            <a:r>
              <a:rPr lang="en-GB" sz="2200" dirty="0" smtClean="0">
                <a:solidFill>
                  <a:schemeClr val="bg1"/>
                </a:solidFill>
              </a:rPr>
              <a:t> </a:t>
            </a:r>
            <a:r>
              <a:rPr lang="en-GB" sz="2200" dirty="0" err="1" smtClean="0">
                <a:solidFill>
                  <a:schemeClr val="bg1"/>
                </a:solidFill>
              </a:rPr>
              <a:t>Feedmill</a:t>
            </a:r>
            <a:r>
              <a:rPr lang="en-GB" sz="2200" dirty="0" smtClean="0">
                <a:solidFill>
                  <a:schemeClr val="bg1"/>
                </a:solidFill>
              </a:rPr>
              <a:t>;</a:t>
            </a:r>
          </a:p>
          <a:p>
            <a:endParaRPr lang="en-GB" sz="2200" dirty="0" smtClean="0">
              <a:solidFill>
                <a:schemeClr val="bg1"/>
              </a:solidFill>
            </a:endParaRPr>
          </a:p>
          <a:p>
            <a:r>
              <a:rPr lang="en-GB" sz="2200" dirty="0" smtClean="0">
                <a:solidFill>
                  <a:schemeClr val="bg1"/>
                </a:solidFill>
              </a:rPr>
              <a:t>Initiated the establishment of </a:t>
            </a:r>
            <a:r>
              <a:rPr lang="en-GB" sz="2200" dirty="0" err="1" smtClean="0">
                <a:solidFill>
                  <a:schemeClr val="bg1"/>
                </a:solidFill>
              </a:rPr>
              <a:t>Halal</a:t>
            </a:r>
            <a:r>
              <a:rPr lang="en-GB" sz="2200" dirty="0" smtClean="0">
                <a:solidFill>
                  <a:schemeClr val="bg1"/>
                </a:solidFill>
              </a:rPr>
              <a:t> Meat Production </a:t>
            </a:r>
            <a:r>
              <a:rPr lang="en-GB" sz="2200" dirty="0" err="1" smtClean="0">
                <a:solidFill>
                  <a:schemeClr val="bg1"/>
                </a:solidFill>
              </a:rPr>
              <a:t>Center</a:t>
            </a:r>
            <a:r>
              <a:rPr lang="en-GB" sz="2200" dirty="0" smtClean="0">
                <a:solidFill>
                  <a:schemeClr val="bg1"/>
                </a:solidFill>
              </a:rPr>
              <a:t>, </a:t>
            </a:r>
            <a:r>
              <a:rPr lang="en-GB" sz="2200" dirty="0" err="1" smtClean="0">
                <a:solidFill>
                  <a:schemeClr val="bg1"/>
                </a:solidFill>
              </a:rPr>
              <a:t>Halal</a:t>
            </a:r>
            <a:r>
              <a:rPr lang="en-GB" sz="2200" dirty="0" smtClean="0">
                <a:solidFill>
                  <a:schemeClr val="bg1"/>
                </a:solidFill>
              </a:rPr>
              <a:t> Dairy Farm and </a:t>
            </a:r>
            <a:r>
              <a:rPr lang="en-GB" sz="2200" dirty="0" err="1" smtClean="0">
                <a:solidFill>
                  <a:schemeClr val="bg1"/>
                </a:solidFill>
              </a:rPr>
              <a:t>Halal</a:t>
            </a:r>
            <a:r>
              <a:rPr lang="en-GB" sz="2200" dirty="0" smtClean="0">
                <a:solidFill>
                  <a:schemeClr val="bg1"/>
                </a:solidFill>
              </a:rPr>
              <a:t> Cheese Production (e.g. Goats, chickens, etc.)</a:t>
            </a:r>
          </a:p>
          <a:p>
            <a:endParaRPr lang="en-GB" sz="2200" dirty="0" smtClean="0">
              <a:solidFill>
                <a:schemeClr val="bg1"/>
              </a:solidFill>
            </a:endParaRPr>
          </a:p>
          <a:p>
            <a:r>
              <a:rPr lang="en-GB" sz="2200" dirty="0" smtClean="0">
                <a:solidFill>
                  <a:schemeClr val="bg1"/>
                </a:solidFill>
              </a:rPr>
              <a:t>Conducted meetings with key partners in the government, academe, industry/ private sector for the clustering of the </a:t>
            </a:r>
            <a:r>
              <a:rPr lang="en-GB" sz="2200" dirty="0" err="1" smtClean="0">
                <a:solidFill>
                  <a:schemeClr val="bg1"/>
                </a:solidFill>
              </a:rPr>
              <a:t>Halal</a:t>
            </a:r>
            <a:r>
              <a:rPr lang="en-GB" sz="2200" dirty="0" smtClean="0">
                <a:solidFill>
                  <a:schemeClr val="bg1"/>
                </a:solidFill>
              </a:rPr>
              <a:t> Industry and in pursuing </a:t>
            </a:r>
            <a:r>
              <a:rPr lang="en-GB" sz="2200" dirty="0" err="1" smtClean="0">
                <a:solidFill>
                  <a:schemeClr val="bg1"/>
                </a:solidFill>
              </a:rPr>
              <a:t>Halal</a:t>
            </a:r>
            <a:r>
              <a:rPr lang="en-GB" sz="2200" dirty="0" smtClean="0">
                <a:solidFill>
                  <a:schemeClr val="bg1"/>
                </a:solidFill>
              </a:rPr>
              <a:t> projects including health R&amp;D for the development of </a:t>
            </a:r>
            <a:r>
              <a:rPr lang="en-GB" sz="2200" dirty="0" err="1" smtClean="0">
                <a:solidFill>
                  <a:schemeClr val="bg1"/>
                </a:solidFill>
              </a:rPr>
              <a:t>Halal</a:t>
            </a:r>
            <a:r>
              <a:rPr lang="en-GB" sz="2200" dirty="0" smtClean="0">
                <a:solidFill>
                  <a:schemeClr val="bg1"/>
                </a:solidFill>
              </a:rPr>
              <a:t> cosmetics and </a:t>
            </a:r>
            <a:r>
              <a:rPr lang="en-GB" sz="2200" dirty="0" err="1" smtClean="0">
                <a:solidFill>
                  <a:schemeClr val="bg1"/>
                </a:solidFill>
              </a:rPr>
              <a:t>Halal</a:t>
            </a:r>
            <a:r>
              <a:rPr lang="en-GB" sz="2200" dirty="0" smtClean="0">
                <a:solidFill>
                  <a:schemeClr val="bg1"/>
                </a:solidFill>
              </a:rPr>
              <a:t> pharmaceuticals.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fil-PH" sz="4400" b="0" spc="15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as of January 2012</a:t>
            </a:r>
            <a:endParaRPr lang="fil-PH" sz="4400" b="0" spc="15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22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905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r>
              <a:rPr lang="en-US" sz="3600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</a:t>
            </a:r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Component:</a:t>
            </a:r>
            <a:b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Establishment  of the Philippine National </a:t>
            </a:r>
            <a:r>
              <a:rPr lang="en-US" sz="36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</a:t>
            </a:r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Laboratory and </a:t>
            </a:r>
            <a:r>
              <a:rPr lang="en-US" sz="36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</a:t>
            </a:r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Science Center (PNHLSC)</a:t>
            </a:r>
            <a:r>
              <a:rPr lang="en-US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91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0"/>
            <a:ext cx="54864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P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PNHLSC </a:t>
            </a:r>
            <a:r>
              <a:rPr lang="en-PH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Objectives</a:t>
            </a:r>
            <a:endParaRPr lang="en-GB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534400" cy="40233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PH" sz="2400" dirty="0">
                <a:solidFill>
                  <a:schemeClr val="bg1"/>
                </a:solidFill>
              </a:rPr>
              <a:t>In consonance with the religious aspect, it aims to </a:t>
            </a:r>
            <a:r>
              <a:rPr lang="en-PH" sz="2400" dirty="0" smtClean="0">
                <a:solidFill>
                  <a:schemeClr val="bg1"/>
                </a:solidFill>
              </a:rPr>
              <a:t>address </a:t>
            </a:r>
            <a:r>
              <a:rPr lang="en-PH" sz="2400" dirty="0">
                <a:solidFill>
                  <a:schemeClr val="bg1"/>
                </a:solidFill>
              </a:rPr>
              <a:t>the scientific requirements to ensure </a:t>
            </a:r>
            <a:r>
              <a:rPr lang="en-PH" sz="2400" dirty="0" err="1">
                <a:solidFill>
                  <a:schemeClr val="bg1"/>
                </a:solidFill>
              </a:rPr>
              <a:t>Halal</a:t>
            </a:r>
            <a:r>
              <a:rPr lang="en-PH" sz="2400" dirty="0">
                <a:solidFill>
                  <a:schemeClr val="bg1"/>
                </a:solidFill>
              </a:rPr>
              <a:t> integrity in food and non-food products.</a:t>
            </a:r>
          </a:p>
          <a:p>
            <a:pPr>
              <a:lnSpc>
                <a:spcPct val="90000"/>
              </a:lnSpc>
            </a:pPr>
            <a:endParaRPr lang="en-PH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The </a:t>
            </a:r>
            <a:r>
              <a:rPr lang="en-GB" sz="2400" dirty="0" smtClean="0">
                <a:solidFill>
                  <a:schemeClr val="bg1"/>
                </a:solidFill>
              </a:rPr>
              <a:t>laboratory tests and certifies/ authenticates </a:t>
            </a:r>
            <a:r>
              <a:rPr lang="en-GB" sz="2400" dirty="0" err="1" smtClean="0">
                <a:solidFill>
                  <a:schemeClr val="bg1"/>
                </a:solidFill>
              </a:rPr>
              <a:t>halalness</a:t>
            </a:r>
            <a:r>
              <a:rPr lang="en-GB" sz="2400" dirty="0" smtClean="0">
                <a:solidFill>
                  <a:schemeClr val="bg1"/>
                </a:solidFill>
              </a:rPr>
              <a:t> of the product to ascertain </a:t>
            </a:r>
            <a:r>
              <a:rPr lang="en-GB" sz="2400" dirty="0">
                <a:solidFill>
                  <a:schemeClr val="bg1"/>
                </a:solidFill>
              </a:rPr>
              <a:t>that all the ingredients used by manufacturers are </a:t>
            </a:r>
            <a:r>
              <a:rPr lang="en-GB" sz="2400" dirty="0" err="1" smtClean="0">
                <a:solidFill>
                  <a:schemeClr val="bg1"/>
                </a:solidFill>
              </a:rPr>
              <a:t>halal</a:t>
            </a:r>
            <a:r>
              <a:rPr lang="en-GB" sz="2400" dirty="0">
                <a:solidFill>
                  <a:schemeClr val="bg1"/>
                </a:solidFill>
              </a:rPr>
              <a:t>, as stipulated </a:t>
            </a:r>
            <a:r>
              <a:rPr lang="en-GB" sz="2400" dirty="0" smtClean="0">
                <a:solidFill>
                  <a:schemeClr val="bg1"/>
                </a:solidFill>
              </a:rPr>
              <a:t>in Islam. 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PH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PH" sz="2400" dirty="0" smtClean="0">
                <a:solidFill>
                  <a:schemeClr val="bg1"/>
                </a:solidFill>
              </a:rPr>
              <a:t>Provide </a:t>
            </a:r>
            <a:r>
              <a:rPr lang="en-PH" sz="2400" dirty="0">
                <a:solidFill>
                  <a:schemeClr val="bg1"/>
                </a:solidFill>
              </a:rPr>
              <a:t>micro, small and medium-scale enterprises access to laboratory facilities to comply with </a:t>
            </a:r>
            <a:r>
              <a:rPr lang="en-PH" sz="2400" dirty="0" smtClean="0">
                <a:solidFill>
                  <a:schemeClr val="bg1"/>
                </a:solidFill>
              </a:rPr>
              <a:t> </a:t>
            </a:r>
            <a:r>
              <a:rPr lang="en-PH" sz="2400" dirty="0" err="1" smtClean="0">
                <a:solidFill>
                  <a:schemeClr val="bg1"/>
                </a:solidFill>
              </a:rPr>
              <a:t>Halal</a:t>
            </a:r>
            <a:r>
              <a:rPr lang="en-PH" sz="2400" dirty="0" smtClean="0">
                <a:solidFill>
                  <a:schemeClr val="bg1"/>
                </a:solidFill>
              </a:rPr>
              <a:t> market </a:t>
            </a:r>
            <a:r>
              <a:rPr lang="en-PH" sz="2400" dirty="0">
                <a:solidFill>
                  <a:schemeClr val="bg1"/>
                </a:solidFill>
              </a:rPr>
              <a:t>requirements. 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13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019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228600"/>
            <a:ext cx="5410200" cy="6858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Laboratory </a:t>
            </a: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Features and Services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534400" cy="43434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 integrated one-stop-shop </a:t>
            </a:r>
            <a:r>
              <a:rPr lang="en-US" sz="2400" dirty="0" err="1">
                <a:solidFill>
                  <a:schemeClr val="bg1"/>
                </a:solidFill>
              </a:rPr>
              <a:t>Halal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S&amp;T Incubation </a:t>
            </a:r>
            <a:r>
              <a:rPr lang="en-US" sz="2400" dirty="0">
                <a:solidFill>
                  <a:schemeClr val="bg1"/>
                </a:solidFill>
              </a:rPr>
              <a:t>Center;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with state of-the-art </a:t>
            </a:r>
            <a:r>
              <a:rPr lang="en-US" sz="2400" dirty="0" smtClean="0">
                <a:solidFill>
                  <a:schemeClr val="bg1"/>
                </a:solidFill>
              </a:rPr>
              <a:t>laboratory </a:t>
            </a:r>
            <a:r>
              <a:rPr lang="en-US" sz="2400" dirty="0">
                <a:solidFill>
                  <a:schemeClr val="bg1"/>
                </a:solidFill>
              </a:rPr>
              <a:t>facilities and equipment to determine </a:t>
            </a:r>
            <a:r>
              <a:rPr lang="en-US" sz="2400" dirty="0" err="1">
                <a:solidFill>
                  <a:schemeClr val="bg1"/>
                </a:solidFill>
              </a:rPr>
              <a:t>haram</a:t>
            </a:r>
            <a:r>
              <a:rPr lang="en-US" sz="2400" dirty="0">
                <a:solidFill>
                  <a:schemeClr val="bg1"/>
                </a:solidFill>
              </a:rPr>
              <a:t> substances in food;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manned </a:t>
            </a:r>
            <a:r>
              <a:rPr lang="en-US" sz="2400" dirty="0">
                <a:solidFill>
                  <a:schemeClr val="bg1"/>
                </a:solidFill>
              </a:rPr>
              <a:t>by competent and technically capable </a:t>
            </a:r>
            <a:r>
              <a:rPr lang="en-US" sz="2400" dirty="0" smtClean="0">
                <a:solidFill>
                  <a:schemeClr val="bg1"/>
                </a:solidFill>
              </a:rPr>
              <a:t>Muslim and </a:t>
            </a:r>
            <a:r>
              <a:rPr lang="en-US" sz="2400" dirty="0" err="1" smtClean="0">
                <a:solidFill>
                  <a:schemeClr val="bg1"/>
                </a:solidFill>
              </a:rPr>
              <a:t>Muslima</a:t>
            </a:r>
            <a:r>
              <a:rPr lang="en-US" sz="2400" dirty="0" smtClean="0">
                <a:solidFill>
                  <a:schemeClr val="bg1"/>
                </a:solidFill>
              </a:rPr>
              <a:t> scientists;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ISO </a:t>
            </a:r>
            <a:r>
              <a:rPr lang="en-US" sz="2400" dirty="0">
                <a:solidFill>
                  <a:schemeClr val="bg1"/>
                </a:solidFill>
              </a:rPr>
              <a:t>Accredited </a:t>
            </a:r>
            <a:r>
              <a:rPr lang="en-US" sz="2400" dirty="0" smtClean="0">
                <a:solidFill>
                  <a:schemeClr val="bg1"/>
                </a:solidFill>
              </a:rPr>
              <a:t>17025:2005;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ISO Certified 9001:2008 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supported and recognized internationally;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Halal</a:t>
            </a:r>
            <a:r>
              <a:rPr lang="en-US" sz="2400" dirty="0" smtClean="0">
                <a:solidFill>
                  <a:schemeClr val="bg1"/>
                </a:solidFill>
              </a:rPr>
              <a:t> Quality Assurance and </a:t>
            </a:r>
            <a:r>
              <a:rPr lang="en-US" sz="2400" dirty="0" err="1" smtClean="0">
                <a:solidFill>
                  <a:schemeClr val="bg1"/>
                </a:solidFill>
              </a:rPr>
              <a:t>Halal</a:t>
            </a:r>
            <a:r>
              <a:rPr lang="en-US" sz="2400" dirty="0" smtClean="0">
                <a:solidFill>
                  <a:schemeClr val="bg1"/>
                </a:solidFill>
              </a:rPr>
              <a:t> Quality Management System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63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9906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Laboratory Features and Services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534400" cy="4343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Provide laboratory testing  support to </a:t>
            </a:r>
            <a:r>
              <a:rPr lang="en-US" dirty="0" err="1" smtClean="0">
                <a:solidFill>
                  <a:schemeClr val="bg1"/>
                </a:solidFill>
              </a:rPr>
              <a:t>Halal</a:t>
            </a:r>
            <a:r>
              <a:rPr lang="en-US" dirty="0" smtClean="0">
                <a:solidFill>
                  <a:schemeClr val="bg1"/>
                </a:solidFill>
              </a:rPr>
              <a:t> MSMEs  particularly for quality assurance, product development  and compliance to market standards;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Provide customers with excellent values, accurate data in analytical testing by adhering to internationally accepted standards in every aspect of our services;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52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			Laboratory Features and Services</a:t>
            </a:r>
            <a:endParaRPr lang="fil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09160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Offers accurate and timely food and non-food analytical testing services applying wide-range  of state-of-the art laboratory facilities to assist and support the stringent food safety standard demands of our customers- the industry, government agencies and the academe.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We provide services to the Halal industry that would benefit Halal entrepreneurs by doing 2</a:t>
            </a:r>
            <a:r>
              <a:rPr lang="en-US" sz="2400" baseline="30000" dirty="0" smtClean="0">
                <a:solidFill>
                  <a:schemeClr val="bg1"/>
                </a:solidFill>
              </a:rPr>
              <a:t>nd</a:t>
            </a:r>
            <a:r>
              <a:rPr lang="en-US" sz="2400" dirty="0" smtClean="0">
                <a:solidFill>
                  <a:schemeClr val="bg1"/>
                </a:solidFill>
              </a:rPr>
              <a:t> level verification /testing of the products.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fil-PH" sz="2400" dirty="0"/>
          </a:p>
        </p:txBody>
      </p:sp>
    </p:spTree>
    <p:extLst>
      <p:ext uri="{BB962C8B-B14F-4D97-AF65-F5344CB8AC3E}">
        <p14:creationId xmlns:p14="http://schemas.microsoft.com/office/powerpoint/2010/main" xmlns="" val="151308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7086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Laboratory Features and Services</a:t>
            </a:r>
            <a:endParaRPr lang="en-US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470916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Halal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Laboratory Analytical Services</a:t>
            </a:r>
          </a:p>
          <a:p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of Plants and Animals ( profiles)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 of Plants and Animals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Content of Beverages and other related Products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Gelatin content of Milk and other dairy Products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Genetically Modified Organism (GMO) Testing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of Lard in bakery products and edible oils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Qualitative Detection of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Haram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Meat Products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Microbiological Analyses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 Labeling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Metals</a:t>
            </a:r>
          </a:p>
          <a:p>
            <a:pPr lvl="1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65532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Laboratory Features and Services</a:t>
            </a:r>
            <a:endParaRPr lang="en-US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447800"/>
            <a:ext cx="8991600" cy="4572000"/>
          </a:xfrm>
        </p:spPr>
        <p:txBody>
          <a:bodyPr>
            <a:normAutofit lnSpcReduction="10000"/>
          </a:bodyPr>
          <a:lstStyle/>
          <a:p>
            <a:pPr lvl="2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product types for testing:</a:t>
            </a:r>
          </a:p>
          <a:p>
            <a:pPr lvl="2"/>
            <a:endParaRPr lang="en-US" sz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Meat, Poultry &amp; Feed Products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Cocoa, Coconut and Palm Oil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Seafood and Fishery Products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Milk &amp; other Dairy Products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Pharmaceuticals and Cosmetics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Confectionery and Desserts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Beverages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Bakery &amp; Snack Products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Fresh Produce 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Traditional Medicines, e.g. Herbs</a:t>
            </a:r>
          </a:p>
          <a:p>
            <a:pPr lvl="2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07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9144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Laboratory Customers</a:t>
            </a:r>
            <a:endParaRPr lang="en-US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153400" cy="417576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provide laboratory testing services to customers that encompasses the entire food and non-food supply chain: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Food and beverage Manufacturers/ Producers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Food distributors and Suppliers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Food Service Outlets/ Caterers/ Producers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Importers and exporters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Pharmaceuticals Manufacturers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Other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-chemical and microbiological analyses for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product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standization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public safety and Quality 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Assurance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74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01000" cy="13716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Philippine </a:t>
            </a:r>
            <a:r>
              <a:rPr lang="en-US" sz="24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</a:t>
            </a:r>
            <a:r>
              <a:rPr lang="en-US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Science Center (PHSC)</a:t>
            </a: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20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Koronadal</a:t>
            </a:r>
            <a:r>
              <a:rPr lang="en-US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City, Philippines</a:t>
            </a:r>
            <a:endParaRPr lang="en-US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 descr="1[1].jpg"/>
          <p:cNvPicPr>
            <a:picLocks noChangeAspect="1"/>
          </p:cNvPicPr>
          <p:nvPr/>
        </p:nvPicPr>
        <p:blipFill>
          <a:blip r:embed="rId3"/>
          <a:srcRect b="242"/>
          <a:stretch>
            <a:fillRect/>
          </a:stretch>
        </p:blipFill>
        <p:spPr>
          <a:xfrm>
            <a:off x="685800" y="1322671"/>
            <a:ext cx="7848600" cy="553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7617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E:\DOST Photos\pw\DOST 12 BUILDING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133600"/>
            <a:ext cx="7587574" cy="2743200"/>
          </a:xfrm>
          <a:prstGeom prst="rect">
            <a:avLst/>
          </a:prstGeom>
          <a:noFill/>
        </p:spPr>
      </p:pic>
      <p:pic>
        <p:nvPicPr>
          <p:cNvPr id="87046" name="Picture 6" descr="\\192.168.0.1\DOST Photos\halal lab pics\DCIM\100OLYMP\PB042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987" y="5377888"/>
            <a:ext cx="2543588" cy="1480111"/>
          </a:xfrm>
          <a:prstGeom prst="rect">
            <a:avLst/>
          </a:prstGeom>
          <a:noFill/>
        </p:spPr>
      </p:pic>
      <p:pic>
        <p:nvPicPr>
          <p:cNvPr id="87043" name="Picture 3" descr="\\192.168.0.1\DOST Photos\halal lab pics\DCIM\100OLYMP\PB042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667" y="5334000"/>
            <a:ext cx="1947333" cy="1524000"/>
          </a:xfrm>
          <a:prstGeom prst="rect">
            <a:avLst/>
          </a:prstGeom>
          <a:noFill/>
        </p:spPr>
      </p:pic>
      <p:pic>
        <p:nvPicPr>
          <p:cNvPr id="87044" name="Picture 4" descr="\\192.168.0.1\DOST Photos\halal lab pics\DCIM\100OLYMP\PB042587.JPG"/>
          <p:cNvPicPr>
            <a:picLocks noChangeAspect="1" noChangeArrowheads="1"/>
          </p:cNvPicPr>
          <p:nvPr/>
        </p:nvPicPr>
        <p:blipFill>
          <a:blip r:embed="rId6" cstate="print">
            <a:lum bright="17000"/>
          </a:blip>
          <a:srcRect/>
          <a:stretch>
            <a:fillRect/>
          </a:stretch>
        </p:blipFill>
        <p:spPr bwMode="auto">
          <a:xfrm>
            <a:off x="5105400" y="5353104"/>
            <a:ext cx="2111375" cy="1504896"/>
          </a:xfrm>
          <a:prstGeom prst="rect">
            <a:avLst/>
          </a:prstGeom>
          <a:noFill/>
        </p:spPr>
      </p:pic>
      <p:pic>
        <p:nvPicPr>
          <p:cNvPr id="87045" name="Picture 5" descr="\\192.168.0.1\DOST Photos\halal lab pics\DCIM\100OLYMP\PB0425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5334001"/>
            <a:ext cx="2644775" cy="1523999"/>
          </a:xfrm>
          <a:prstGeom prst="rect">
            <a:avLst/>
          </a:prstGeom>
          <a:noFill/>
        </p:spPr>
      </p:pic>
      <p:pic>
        <p:nvPicPr>
          <p:cNvPr id="87042" name="Picture 2" descr="\\192.168.0.1\DOST Photos\halal lab pics\DCIM\100OLYMP\PB0425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00200"/>
            <a:ext cx="1905000" cy="1547446"/>
          </a:xfrm>
          <a:prstGeom prst="rect">
            <a:avLst/>
          </a:prstGeom>
          <a:noFill/>
        </p:spPr>
      </p:pic>
      <p:pic>
        <p:nvPicPr>
          <p:cNvPr id="10" name="Picture 5" descr="\\naldz\PICTURES\DOST 12 PICTURES\DOST12SORTEDPICS\DOST 12 OFFICE\ISO TWO CERTIFICATES.jpg"/>
          <p:cNvPicPr>
            <a:picLocks noChangeAspect="1" noChangeArrowheads="1"/>
          </p:cNvPicPr>
          <p:nvPr/>
        </p:nvPicPr>
        <p:blipFill>
          <a:blip r:embed="rId9" cstate="print"/>
          <a:srcRect l="50000"/>
          <a:stretch>
            <a:fillRect/>
          </a:stretch>
        </p:blipFill>
        <p:spPr bwMode="auto">
          <a:xfrm>
            <a:off x="7162800" y="2819400"/>
            <a:ext cx="1981200" cy="25146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Picture 5" descr="\\naldz\PICTURES\DOST 12 PICTURES\DOST12SORTEDPICS\DOST 12 OFFICE\ISO TWO CERTIFICATES.jpg"/>
          <p:cNvPicPr>
            <a:picLocks noChangeAspect="1" noChangeArrowheads="1"/>
          </p:cNvPicPr>
          <p:nvPr/>
        </p:nvPicPr>
        <p:blipFill>
          <a:blip r:embed="rId10" cstate="print"/>
          <a:srcRect r="47222"/>
          <a:stretch>
            <a:fillRect/>
          </a:stretch>
        </p:blipFill>
        <p:spPr bwMode="auto">
          <a:xfrm>
            <a:off x="1" y="3124200"/>
            <a:ext cx="1905000" cy="22860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0" y="5334000"/>
            <a:ext cx="9144000" cy="76200"/>
          </a:xfrm>
          <a:prstGeom prst="line">
            <a:avLst/>
          </a:prstGeom>
          <a:ln w="825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rot="5400000" flipH="1" flipV="1">
            <a:off x="-1523206" y="3429000"/>
            <a:ext cx="6857206" cy="794"/>
          </a:xfrm>
          <a:prstGeom prst="line">
            <a:avLst/>
          </a:prstGeom>
          <a:ln w="825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11" name="Rectangle 20"/>
          <p:cNvSpPr>
            <a:spLocks noChangeArrowheads="1"/>
          </p:cNvSpPr>
          <p:nvPr/>
        </p:nvSpPr>
        <p:spPr bwMode="auto">
          <a:xfrm>
            <a:off x="2057400" y="2362200"/>
            <a:ext cx="5257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S&amp;T Center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Cotabato</a:t>
            </a:r>
            <a:r>
              <a:rPr lang="en-US" sz="1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 City, Philippines</a:t>
            </a:r>
            <a:endParaRPr lang="en-PH" sz="1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87047" name="Picture 7" descr="\\192.168.0.1\DOST Photos\halal lab pics\DCIM\100OLYMP\PB0425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743199" cy="1600200"/>
          </a:xfrm>
          <a:prstGeom prst="rect">
            <a:avLst/>
          </a:prstGeom>
          <a:noFill/>
        </p:spPr>
      </p:pic>
      <p:pic>
        <p:nvPicPr>
          <p:cNvPr id="87048" name="Picture 8" descr="\\192.168.0.1\DOST Photos\halal lab pics\DCIM\100OLYMP\PB04254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6743700" y="419100"/>
            <a:ext cx="2819400" cy="1981200"/>
          </a:xfrm>
          <a:prstGeom prst="rect">
            <a:avLst/>
          </a:prstGeom>
          <a:noFill/>
        </p:spPr>
      </p:pic>
      <p:pic>
        <p:nvPicPr>
          <p:cNvPr id="87049" name="Picture 9" descr="\\192.168.0.1\DOST Photos\halal lab pics\DCIM\100OLYMP\PB04256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43200" y="0"/>
            <a:ext cx="2133600" cy="1600200"/>
          </a:xfrm>
          <a:prstGeom prst="rect">
            <a:avLst/>
          </a:prstGeom>
          <a:noFill/>
        </p:spPr>
      </p:pic>
      <p:pic>
        <p:nvPicPr>
          <p:cNvPr id="87050" name="Picture 10" descr="\\192.168.0.1\DOST Photos\halal lab pics\DCIM\100OLYMP\PB04257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76800" y="1"/>
            <a:ext cx="2341033" cy="16002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il-P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Halal Laboratory in Cotabato City has been established and is now in operation;</a:t>
            </a:r>
          </a:p>
        </p:txBody>
      </p:sp>
    </p:spTree>
    <p:extLst>
      <p:ext uri="{BB962C8B-B14F-4D97-AF65-F5344CB8AC3E}">
        <p14:creationId xmlns:p14="http://schemas.microsoft.com/office/powerpoint/2010/main" xmlns="" val="322512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en-P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r>
              <a:rPr lang="en-PH" sz="3600" b="1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</a:t>
            </a:r>
            <a:r>
              <a:rPr lang="en-P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Component:</a:t>
            </a:r>
          </a:p>
          <a:p>
            <a:pPr algn="ctr">
              <a:buNone/>
            </a:pPr>
            <a:endParaRPr lang="en-PH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PH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</a:t>
            </a:r>
            <a:r>
              <a:rPr lang="en-P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Certification and Accreditation</a:t>
            </a:r>
            <a:endParaRPr lang="en-PH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5000">
                <a:srgbClr val="D4DCEF">
                  <a:lumMod val="0"/>
                  <a:lumOff val="100000"/>
                  <a:alpha val="53000"/>
                </a:srgbClr>
              </a:gs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"/>
          <p:cNvGrpSpPr/>
          <p:nvPr/>
        </p:nvGrpSpPr>
        <p:grpSpPr>
          <a:xfrm>
            <a:off x="2286000" y="1828800"/>
            <a:ext cx="3886200" cy="1524000"/>
            <a:chOff x="2362200" y="2209800"/>
            <a:chExt cx="4419600" cy="1447800"/>
          </a:xfrm>
        </p:grpSpPr>
        <p:sp>
          <p:nvSpPr>
            <p:cNvPr id="4" name="Oval Callout 3"/>
            <p:cNvSpPr/>
            <p:nvPr/>
          </p:nvSpPr>
          <p:spPr>
            <a:xfrm rot="10800000">
              <a:off x="2362200" y="2209800"/>
              <a:ext cx="4419600" cy="1447800"/>
            </a:xfrm>
            <a:prstGeom prst="wedgeEllipseCallout">
              <a:avLst>
                <a:gd name="adj1" fmla="val 33193"/>
                <a:gd name="adj2" fmla="val 68242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62200" y="2351782"/>
              <a:ext cx="4419600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HALAL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Certification Process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886200" y="304800"/>
            <a:ext cx="18288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Submit accomplished form to DOST XII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228600"/>
            <a:ext cx="18288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Sign Terms of Conditions set by DOST XII &amp; NCMF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1600200"/>
            <a:ext cx="2438400" cy="182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DOST XII &amp; NCMF conduct audit/assessment/ surveillance on the ff:</a:t>
            </a:r>
          </a:p>
          <a:p>
            <a:pPr algn="ctr"/>
            <a:endParaRPr lang="en-US" sz="1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Traceability/Plant Audit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Management System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Manufacturing </a:t>
            </a:r>
          </a:p>
          <a:p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Procedures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53000" y="3733800"/>
            <a:ext cx="18288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APPROVAL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From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Auditors/Assessors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3886200"/>
            <a:ext cx="17526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DOST XII conducts Laboratory Tests &amp; Analyses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3733800"/>
            <a:ext cx="14478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DOST XII to issue Test Result/s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2057400"/>
            <a:ext cx="16764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DOST XII &amp; NCMF Award </a:t>
            </a:r>
            <a:r>
              <a:rPr lang="en-US" sz="1200" dirty="0" err="1" smtClean="0">
                <a:solidFill>
                  <a:schemeClr val="bg1"/>
                </a:solidFill>
              </a:rPr>
              <a:t>Halal</a:t>
            </a:r>
            <a:r>
              <a:rPr lang="en-US" sz="1200" dirty="0" smtClean="0">
                <a:solidFill>
                  <a:schemeClr val="bg1"/>
                </a:solidFill>
              </a:rPr>
              <a:t> Certification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5181600"/>
            <a:ext cx="1066800" cy="6001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Verified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genuinely </a:t>
            </a:r>
            <a:r>
              <a:rPr lang="en-US" sz="1100" dirty="0" err="1" smtClean="0">
                <a:solidFill>
                  <a:schemeClr val="bg1"/>
                </a:solidFill>
              </a:rPr>
              <a:t>Halal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5181600"/>
            <a:ext cx="1066800" cy="6001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Verified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to contain </a:t>
            </a:r>
            <a:r>
              <a:rPr lang="en-US" sz="1100" dirty="0" err="1" smtClean="0">
                <a:solidFill>
                  <a:schemeClr val="bg1"/>
                </a:solidFill>
              </a:rPr>
              <a:t>Haram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2" idx="2"/>
            <a:endCxn id="14" idx="0"/>
          </p:cNvCxnSpPr>
          <p:nvPr/>
        </p:nvCxnSpPr>
        <p:spPr>
          <a:xfrm flipH="1">
            <a:off x="685800" y="4495800"/>
            <a:ext cx="647700" cy="685800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2"/>
            <a:endCxn id="15" idx="0"/>
          </p:cNvCxnSpPr>
          <p:nvPr/>
        </p:nvCxnSpPr>
        <p:spPr>
          <a:xfrm>
            <a:off x="1333500" y="4495800"/>
            <a:ext cx="495300" cy="685800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05200" y="5029200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DISAPPROVED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5026223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APPROVED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525780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*Firm/product did not pass the assessment; found non-conformant to H. Standards.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7000" y="59436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Consequence: </a:t>
            </a:r>
            <a:r>
              <a:rPr lang="en-US" sz="1050" dirty="0" smtClean="0">
                <a:solidFill>
                  <a:schemeClr val="bg1"/>
                </a:solidFill>
              </a:rPr>
              <a:t>can no longer continue w/ the process, however, should company/firm is still determined to avail of the </a:t>
            </a:r>
            <a:r>
              <a:rPr lang="en-US" sz="1050" dirty="0" err="1" smtClean="0">
                <a:solidFill>
                  <a:schemeClr val="bg1"/>
                </a:solidFill>
              </a:rPr>
              <a:t>Halal</a:t>
            </a:r>
            <a:r>
              <a:rPr lang="en-US" sz="1050" dirty="0" smtClean="0">
                <a:solidFill>
                  <a:schemeClr val="bg1"/>
                </a:solidFill>
              </a:rPr>
              <a:t> Certification, it should subject itself to re-assessment until proven to conform to H. Standards.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943600" y="4572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5400000">
            <a:off x="7540335" y="1170710"/>
            <a:ext cx="4953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7857281">
            <a:off x="6871764" y="3675575"/>
            <a:ext cx="642528" cy="329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10800000">
            <a:off x="4462872" y="4114800"/>
            <a:ext cx="413928" cy="329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11654338">
            <a:off x="2176872" y="4038600"/>
            <a:ext cx="413928" cy="329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15181454">
            <a:off x="952637" y="3199181"/>
            <a:ext cx="569430" cy="342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>
            <a:stCxn id="10" idx="2"/>
            <a:endCxn id="21" idx="0"/>
          </p:cNvCxnSpPr>
          <p:nvPr/>
        </p:nvCxnSpPr>
        <p:spPr>
          <a:xfrm flipH="1">
            <a:off x="4267200" y="4572000"/>
            <a:ext cx="1600200" cy="457200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0" idx="2"/>
            <a:endCxn id="22" idx="0"/>
          </p:cNvCxnSpPr>
          <p:nvPr/>
        </p:nvCxnSpPr>
        <p:spPr>
          <a:xfrm>
            <a:off x="5867400" y="4572000"/>
            <a:ext cx="1295400" cy="454223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248400" y="525780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*Firm/Product passed the assessment and found to conform to H. Standards.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48400" y="5943600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Consequence: </a:t>
            </a:r>
            <a:r>
              <a:rPr lang="en-US" sz="1050" dirty="0" smtClean="0">
                <a:solidFill>
                  <a:schemeClr val="bg1"/>
                </a:solidFill>
              </a:rPr>
              <a:t>continue/proceed with the next step.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xSoulBleed\My Documents\Downloads\Halal Seal copy (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90" t="9831" r="11521"/>
          <a:stretch>
            <a:fillRect/>
          </a:stretch>
        </p:blipFill>
        <p:spPr bwMode="auto">
          <a:xfrm>
            <a:off x="457200" y="1"/>
            <a:ext cx="2667000" cy="2057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" y="-19050"/>
            <a:ext cx="4608994" cy="6858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3581400" y="4343400"/>
            <a:ext cx="25146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657600" y="5410200"/>
            <a:ext cx="3657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00" t="66806"/>
          <a:stretch/>
        </p:blipFill>
        <p:spPr>
          <a:xfrm>
            <a:off x="3810000" y="3200400"/>
            <a:ext cx="4601471" cy="30384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00" t="66806"/>
          <a:stretch/>
        </p:blipFill>
        <p:spPr>
          <a:xfrm>
            <a:off x="1143000" y="4572001"/>
            <a:ext cx="3581400" cy="2285999"/>
          </a:xfrm>
          <a:prstGeom prst="rect">
            <a:avLst/>
          </a:prstGeom>
          <a:effectLst>
            <a:outerShdw blurRad="50800" dir="8400000" sx="103000" sy="103000" algn="ctr" rotWithShape="0">
              <a:srgbClr val="000000">
                <a:alpha val="31000"/>
              </a:srgbClr>
            </a:outerShdw>
          </a:effectLst>
        </p:spPr>
      </p:pic>
      <p:cxnSp>
        <p:nvCxnSpPr>
          <p:cNvPr id="29" name="Straight Arrow Connector 28"/>
          <p:cNvCxnSpPr/>
          <p:nvPr/>
        </p:nvCxnSpPr>
        <p:spPr>
          <a:xfrm>
            <a:off x="4724400" y="2438400"/>
            <a:ext cx="1981200" cy="297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110735" y="2286000"/>
            <a:ext cx="747265" cy="3276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20" t="80556" r="13627" b="2777"/>
          <a:stretch/>
        </p:blipFill>
        <p:spPr>
          <a:xfrm>
            <a:off x="6301738" y="4405603"/>
            <a:ext cx="1318262" cy="1614197"/>
          </a:xfrm>
          <a:prstGeom prst="rect">
            <a:avLst/>
          </a:prstGeom>
          <a:effectLst>
            <a:outerShdw blurRad="241300" dist="50800" dir="5400000" algn="ctr" rotWithShape="0">
              <a:srgbClr val="000000">
                <a:alpha val="92000"/>
              </a:srgbClr>
            </a:outerShdw>
          </a:effec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2319337" cy="31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88" name="TextBox 63487"/>
          <p:cNvSpPr txBox="1"/>
          <p:nvPr/>
        </p:nvSpPr>
        <p:spPr>
          <a:xfrm>
            <a:off x="6434137" y="144780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REGION XII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27181" y="141553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Luzon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54314" y="3739634"/>
            <a:ext cx="93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Visayas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27641" y="5396984"/>
            <a:ext cx="119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Mindanao</a:t>
            </a:r>
          </a:p>
        </p:txBody>
      </p:sp>
    </p:spTree>
    <p:extLst>
      <p:ext uri="{BB962C8B-B14F-4D97-AF65-F5344CB8AC3E}">
        <p14:creationId xmlns:p14="http://schemas.microsoft.com/office/powerpoint/2010/main" xmlns="" val="184901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-15240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il-PH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Development Framework</a:t>
            </a:r>
            <a:endParaRPr lang="fil-PH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70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il-PH" dirty="0" smtClean="0">
                <a:solidFill>
                  <a:schemeClr val="bg1"/>
                </a:solidFill>
              </a:rPr>
              <a:t>Harnessing an ecosystem of knowledge-based , market-driven and technology-enabled SMEs thru synergy and strategic partnerships with the community, local government  units, academe and government  agencies and the private sector.</a:t>
            </a:r>
            <a:endParaRPr lang="fil-P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11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1" name="Rectangle 3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Oval 75"/>
          <p:cNvSpPr>
            <a:spLocks noChangeArrowheads="1"/>
          </p:cNvSpPr>
          <p:nvPr/>
        </p:nvSpPr>
        <p:spPr bwMode="auto">
          <a:xfrm>
            <a:off x="6248400" y="457200"/>
            <a:ext cx="2590800" cy="17526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l-PH" sz="1400" b="1">
              <a:solidFill>
                <a:prstClr val="white"/>
              </a:solidFill>
            </a:endParaRPr>
          </a:p>
        </p:txBody>
      </p:sp>
      <p:sp>
        <p:nvSpPr>
          <p:cNvPr id="28675" name="Oval 70"/>
          <p:cNvSpPr>
            <a:spLocks noChangeArrowheads="1"/>
          </p:cNvSpPr>
          <p:nvPr/>
        </p:nvSpPr>
        <p:spPr bwMode="auto">
          <a:xfrm>
            <a:off x="1295400" y="762000"/>
            <a:ext cx="4343400" cy="3200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l-PH" b="1">
              <a:solidFill>
                <a:prstClr val="white"/>
              </a:solidFill>
            </a:endParaRP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609600" y="6010275"/>
            <a:ext cx="7162800" cy="314325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SOCIO-CULTURAL, POLITICAL AND ECONOMIC ENVIRONMENT</a:t>
            </a: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609600" y="4043363"/>
            <a:ext cx="7162800" cy="376237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KNOWLEDGE BASE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8678" name="Text Box 16"/>
          <p:cNvSpPr txBox="1">
            <a:spLocks noChangeArrowheads="1"/>
          </p:cNvSpPr>
          <p:nvPr/>
        </p:nvSpPr>
        <p:spPr bwMode="auto">
          <a:xfrm>
            <a:off x="609600" y="4959350"/>
            <a:ext cx="7162800" cy="5270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ECONOMIC         EDUCATION	       S&amp;T	         LABOR     TRADE and INDUSTRY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POLICIES             </a:t>
            </a:r>
            <a:r>
              <a:rPr lang="en-US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POLICIES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POLICIES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POLICIES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POLICIES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9" name="Rectangle 31"/>
          <p:cNvSpPr>
            <a:spLocks noChangeArrowheads="1"/>
          </p:cNvSpPr>
          <p:nvPr/>
        </p:nvSpPr>
        <p:spPr bwMode="auto">
          <a:xfrm>
            <a:off x="838200" y="76200"/>
            <a:ext cx="5410200" cy="609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NATIONAL INNOVATION SYSTEM</a:t>
            </a:r>
          </a:p>
        </p:txBody>
      </p:sp>
      <p:sp>
        <p:nvSpPr>
          <p:cNvPr id="28681" name="AutoShape 44"/>
          <p:cNvSpPr>
            <a:spLocks noChangeArrowheads="1"/>
          </p:cNvSpPr>
          <p:nvPr/>
        </p:nvSpPr>
        <p:spPr bwMode="auto">
          <a:xfrm>
            <a:off x="4038600" y="4419600"/>
            <a:ext cx="838200" cy="533400"/>
          </a:xfrm>
          <a:prstGeom prst="upArrow">
            <a:avLst>
              <a:gd name="adj1" fmla="val 51843"/>
              <a:gd name="adj2" fmla="val 691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62000" y="1371600"/>
            <a:ext cx="5607050" cy="2366963"/>
            <a:chOff x="864" y="816"/>
            <a:chExt cx="3532" cy="1491"/>
          </a:xfrm>
        </p:grpSpPr>
        <p:sp>
          <p:nvSpPr>
            <p:cNvPr id="28691" name="Oval 18"/>
            <p:cNvSpPr>
              <a:spLocks noChangeArrowheads="1"/>
            </p:cNvSpPr>
            <p:nvPr/>
          </p:nvSpPr>
          <p:spPr bwMode="auto">
            <a:xfrm>
              <a:off x="1440" y="1536"/>
              <a:ext cx="864" cy="432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ACADEME/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S&amp;T COMMUNITY</a:t>
              </a:r>
            </a:p>
          </p:txBody>
        </p:sp>
        <p:sp>
          <p:nvSpPr>
            <p:cNvPr id="28692" name="Text Box 19"/>
            <p:cNvSpPr txBox="1">
              <a:spLocks noChangeArrowheads="1"/>
            </p:cNvSpPr>
            <p:nvPr/>
          </p:nvSpPr>
          <p:spPr bwMode="auto">
            <a:xfrm>
              <a:off x="864" y="2016"/>
              <a:ext cx="19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IP generation and commercialization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Development/supply of S&amp;T personnel</a:t>
              </a:r>
            </a:p>
          </p:txBody>
        </p:sp>
        <p:sp>
          <p:nvSpPr>
            <p:cNvPr id="28693" name="Text Box 20"/>
            <p:cNvSpPr txBox="1">
              <a:spLocks noChangeArrowheads="1"/>
            </p:cNvSpPr>
            <p:nvPr/>
          </p:nvSpPr>
          <p:spPr bwMode="auto">
            <a:xfrm>
              <a:off x="2928" y="2016"/>
              <a:ext cx="146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IP commercialization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Improvement of productivity</a:t>
              </a:r>
            </a:p>
          </p:txBody>
        </p:sp>
        <p:sp>
          <p:nvSpPr>
            <p:cNvPr id="28694" name="Oval 28"/>
            <p:cNvSpPr>
              <a:spLocks noChangeArrowheads="1"/>
            </p:cNvSpPr>
            <p:nvPr/>
          </p:nvSpPr>
          <p:spPr bwMode="auto">
            <a:xfrm>
              <a:off x="3072" y="1536"/>
              <a:ext cx="720" cy="432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INDUSTRY</a:t>
              </a:r>
            </a:p>
          </p:txBody>
        </p:sp>
        <p:sp>
          <p:nvSpPr>
            <p:cNvPr id="28695" name="Text Box 41"/>
            <p:cNvSpPr txBox="1">
              <a:spLocks noChangeArrowheads="1"/>
            </p:cNvSpPr>
            <p:nvPr/>
          </p:nvSpPr>
          <p:spPr bwMode="auto">
            <a:xfrm>
              <a:off x="2352" y="1488"/>
              <a:ext cx="75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Collaboration</a:t>
              </a:r>
            </a:p>
          </p:txBody>
        </p:sp>
        <p:sp>
          <p:nvSpPr>
            <p:cNvPr id="28696" name="Oval 55"/>
            <p:cNvSpPr>
              <a:spLocks noChangeArrowheads="1"/>
            </p:cNvSpPr>
            <p:nvPr/>
          </p:nvSpPr>
          <p:spPr bwMode="auto">
            <a:xfrm>
              <a:off x="2304" y="912"/>
              <a:ext cx="768" cy="432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GOVERNMENT</a:t>
              </a:r>
            </a:p>
          </p:txBody>
        </p:sp>
        <p:sp>
          <p:nvSpPr>
            <p:cNvPr id="28697" name="Text Box 59"/>
            <p:cNvSpPr txBox="1">
              <a:spLocks noChangeArrowheads="1"/>
            </p:cNvSpPr>
            <p:nvPr/>
          </p:nvSpPr>
          <p:spPr bwMode="auto">
            <a:xfrm>
              <a:off x="1392" y="816"/>
              <a:ext cx="9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Policy directions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Support systems</a:t>
              </a:r>
            </a:p>
          </p:txBody>
        </p:sp>
        <p:sp>
          <p:nvSpPr>
            <p:cNvPr id="28698" name="Line 63"/>
            <p:cNvSpPr>
              <a:spLocks noChangeShapeType="1"/>
            </p:cNvSpPr>
            <p:nvPr/>
          </p:nvSpPr>
          <p:spPr bwMode="auto">
            <a:xfrm flipH="1">
              <a:off x="2112" y="1248"/>
              <a:ext cx="28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il-PH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699" name="Line 64"/>
            <p:cNvSpPr>
              <a:spLocks noChangeShapeType="1"/>
            </p:cNvSpPr>
            <p:nvPr/>
          </p:nvSpPr>
          <p:spPr bwMode="auto">
            <a:xfrm flipH="1" flipV="1">
              <a:off x="2976" y="1248"/>
              <a:ext cx="336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il-PH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700" name="Line 65"/>
            <p:cNvSpPr>
              <a:spLocks noChangeShapeType="1"/>
            </p:cNvSpPr>
            <p:nvPr/>
          </p:nvSpPr>
          <p:spPr bwMode="auto">
            <a:xfrm flipH="1">
              <a:off x="2304" y="1776"/>
              <a:ext cx="76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il-PH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683" name="AutoShape 66"/>
          <p:cNvSpPr>
            <a:spLocks noChangeArrowheads="1"/>
          </p:cNvSpPr>
          <p:nvPr/>
        </p:nvSpPr>
        <p:spPr bwMode="auto">
          <a:xfrm flipV="1">
            <a:off x="3200400" y="4419600"/>
            <a:ext cx="838200" cy="533400"/>
          </a:xfrm>
          <a:prstGeom prst="upArrow">
            <a:avLst>
              <a:gd name="adj1" fmla="val 51843"/>
              <a:gd name="adj2" fmla="val 691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4" name="AutoShape 67"/>
          <p:cNvSpPr>
            <a:spLocks noChangeArrowheads="1"/>
          </p:cNvSpPr>
          <p:nvPr/>
        </p:nvSpPr>
        <p:spPr bwMode="auto">
          <a:xfrm>
            <a:off x="4038600" y="5486400"/>
            <a:ext cx="838200" cy="533400"/>
          </a:xfrm>
          <a:prstGeom prst="upArrow">
            <a:avLst>
              <a:gd name="adj1" fmla="val 51843"/>
              <a:gd name="adj2" fmla="val 691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5" name="AutoShape 68"/>
          <p:cNvSpPr>
            <a:spLocks noChangeArrowheads="1"/>
          </p:cNvSpPr>
          <p:nvPr/>
        </p:nvSpPr>
        <p:spPr bwMode="auto">
          <a:xfrm flipV="1">
            <a:off x="3200400" y="5486400"/>
            <a:ext cx="838200" cy="533400"/>
          </a:xfrm>
          <a:prstGeom prst="upArrow">
            <a:avLst>
              <a:gd name="adj1" fmla="val 51843"/>
              <a:gd name="adj2" fmla="val 691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6" name="Text Box 72"/>
          <p:cNvSpPr txBox="1">
            <a:spLocks noChangeArrowheads="1"/>
          </p:cNvSpPr>
          <p:nvPr/>
        </p:nvSpPr>
        <p:spPr bwMode="auto">
          <a:xfrm>
            <a:off x="5943600" y="914400"/>
            <a:ext cx="3124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800000"/>
                </a:solidFill>
                <a:latin typeface="Century Gothic" pitchFamily="34" charset="0"/>
                <a:cs typeface="Times New Roman" pitchFamily="18" charset="0"/>
              </a:rPr>
              <a:t>IMPROVEMENT OF QUALITY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800000"/>
                </a:solidFill>
                <a:latin typeface="Century Gothic" pitchFamily="34" charset="0"/>
                <a:cs typeface="Times New Roman" pitchFamily="18" charset="0"/>
              </a:rPr>
              <a:t>OF LIFE OF SOCIETY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entury Gothic" pitchFamily="34" charset="0"/>
                <a:cs typeface="Times New Roman" pitchFamily="18" charset="0"/>
              </a:rPr>
              <a:t>Public Welfare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entury Gothic" pitchFamily="34" charset="0"/>
                <a:cs typeface="Times New Roman" pitchFamily="18" charset="0"/>
              </a:rPr>
              <a:t>Market Requirements </a:t>
            </a:r>
          </a:p>
        </p:txBody>
      </p:sp>
      <p:sp>
        <p:nvSpPr>
          <p:cNvPr id="28687" name="AutoShape 76"/>
          <p:cNvSpPr>
            <a:spLocks noChangeArrowheads="1"/>
          </p:cNvSpPr>
          <p:nvPr/>
        </p:nvSpPr>
        <p:spPr bwMode="auto">
          <a:xfrm rot="15031402" flipV="1">
            <a:off x="5646738" y="1028700"/>
            <a:ext cx="381000" cy="1038225"/>
          </a:xfrm>
          <a:prstGeom prst="curvedLeftArrow">
            <a:avLst>
              <a:gd name="adj1" fmla="val 43663"/>
              <a:gd name="adj2" fmla="val 98163"/>
              <a:gd name="adj3" fmla="val 3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8" name="AutoShape 77"/>
          <p:cNvSpPr>
            <a:spLocks noChangeArrowheads="1"/>
          </p:cNvSpPr>
          <p:nvPr/>
        </p:nvSpPr>
        <p:spPr bwMode="auto">
          <a:xfrm rot="4115850" flipV="1">
            <a:off x="5875337" y="1416051"/>
            <a:ext cx="409575" cy="1035050"/>
          </a:xfrm>
          <a:prstGeom prst="curvedLeftArrow">
            <a:avLst>
              <a:gd name="adj1" fmla="val 40493"/>
              <a:gd name="adj2" fmla="val 91035"/>
              <a:gd name="adj3" fmla="val 3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b="1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9" name="Text Box 78"/>
          <p:cNvSpPr txBox="1">
            <a:spLocks noChangeArrowheads="1"/>
          </p:cNvSpPr>
          <p:nvPr/>
        </p:nvSpPr>
        <p:spPr bwMode="auto">
          <a:xfrm>
            <a:off x="5638800" y="2209800"/>
            <a:ext cx="1449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Products, Programs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and Services</a:t>
            </a:r>
          </a:p>
        </p:txBody>
      </p:sp>
      <p:sp>
        <p:nvSpPr>
          <p:cNvPr id="28690" name="Text Box 79"/>
          <p:cNvSpPr txBox="1">
            <a:spLocks noChangeArrowheads="1"/>
          </p:cNvSpPr>
          <p:nvPr/>
        </p:nvSpPr>
        <p:spPr bwMode="auto">
          <a:xfrm>
            <a:off x="5345113" y="914400"/>
            <a:ext cx="827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Demand/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Needs</a:t>
            </a:r>
          </a:p>
        </p:txBody>
      </p:sp>
    </p:spTree>
    <p:extLst>
      <p:ext uri="{BB962C8B-B14F-4D97-AF65-F5344CB8AC3E}">
        <p14:creationId xmlns:p14="http://schemas.microsoft.com/office/powerpoint/2010/main" xmlns="" val="187029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4"/>
          <p:cNvSpPr>
            <a:spLocks noChangeArrowheads="1"/>
          </p:cNvSpPr>
          <p:nvPr/>
        </p:nvSpPr>
        <p:spPr bwMode="auto">
          <a:xfrm>
            <a:off x="4800600" y="0"/>
            <a:ext cx="4191000" cy="1371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Heavy" pitchFamily="34" charset="0"/>
                <a:cs typeface="Times New Roman" pitchFamily="18" charset="0"/>
              </a:rPr>
              <a:t>5-POINT FRAMEWORK</a:t>
            </a:r>
            <a:br>
              <a:rPr lang="en-US" sz="2400" b="1" dirty="0">
                <a:solidFill>
                  <a:prstClr val="black"/>
                </a:solidFill>
                <a:latin typeface="Franklin Gothic Heavy" pitchFamily="34" charset="0"/>
                <a:cs typeface="Times New Roman" pitchFamily="18" charset="0"/>
              </a:rPr>
            </a:br>
            <a:r>
              <a:rPr lang="en-US" sz="2400" b="1" dirty="0">
                <a:solidFill>
                  <a:prstClr val="black"/>
                </a:solidFill>
                <a:latin typeface="Franklin Gothic Heavy" pitchFamily="34" charset="0"/>
                <a:cs typeface="Times New Roman" pitchFamily="18" charset="0"/>
              </a:rPr>
              <a:t>FOR INNOVATION PROMOTION</a:t>
            </a:r>
          </a:p>
        </p:txBody>
      </p:sp>
      <p:graphicFrame>
        <p:nvGraphicFramePr>
          <p:cNvPr id="2050" name="Object 18"/>
          <p:cNvGraphicFramePr>
            <a:graphicFrameLocks noChangeAspect="1"/>
          </p:cNvGraphicFramePr>
          <p:nvPr/>
        </p:nvGraphicFramePr>
        <p:xfrm>
          <a:off x="533400" y="-152400"/>
          <a:ext cx="8228013" cy="5988462"/>
        </p:xfrm>
        <a:graphic>
          <a:graphicData uri="http://schemas.openxmlformats.org/presentationml/2006/ole">
            <p:oleObj spid="_x0000_s1047" name="Image" r:id="rId4" imgW="8533333" imgH="6209524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604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"/>
            <a:ext cx="9144000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343401"/>
            <a:ext cx="9144000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4554" y="457200"/>
            <a:ext cx="2971800" cy="762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 </a:t>
            </a:r>
            <a:r>
              <a:rPr lang="en-US" sz="3600" dirty="0" smtClean="0"/>
              <a:t>Thank You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5713" y="4114800"/>
            <a:ext cx="380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HALAL RESEARCH COUNCIL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724401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Head Office: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192- Ahmad Block, New Garden Town , Lahore, Pakistan 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Ph: +92 42 35913096-8 , Fax: +92 42 35913056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E-mail : </a:t>
            </a:r>
            <a:r>
              <a:rPr lang="en-US" u="sng" dirty="0" smtClean="0">
                <a:latin typeface="Arial" pitchFamily="34" charset="0"/>
                <a:cs typeface="Arial" pitchFamily="34" charset="0"/>
                <a:hlinkClick r:id="rId2"/>
              </a:rPr>
              <a:t>info</a:t>
            </a:r>
            <a:r>
              <a:rPr lang="en-US" u="sng" dirty="0">
                <a:latin typeface="Arial" pitchFamily="34" charset="0"/>
                <a:cs typeface="Arial" pitchFamily="34" charset="0"/>
                <a:hlinkClick r:id="rId2"/>
              </a:rPr>
              <a:t>@halalrc.org</a:t>
            </a:r>
            <a:r>
              <a:rPr lang="en-US" dirty="0"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Web: </a:t>
            </a:r>
            <a:r>
              <a:rPr lang="en-US" b="1" dirty="0" smtClean="0">
                <a:latin typeface="Arial" pitchFamily="34" charset="0"/>
                <a:cs typeface="Arial" pitchFamily="34" charset="0"/>
                <a:hlinkClick r:id="rId3"/>
              </a:rPr>
              <a:t>www.</a:t>
            </a:r>
            <a:r>
              <a:rPr lang="en-US" b="1" dirty="0">
                <a:latin typeface="Arial" pitchFamily="34" charset="0"/>
                <a:cs typeface="Arial" pitchFamily="34" charset="0"/>
                <a:hlinkClick r:id="rId3"/>
              </a:rPr>
              <a:t>halalrc.org</a:t>
            </a:r>
          </a:p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6585" y="1143000"/>
            <a:ext cx="213132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62466" name="Picture 2" descr="C:\Users\mykel mayo\Pictures\dost log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759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86300" y="40386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PH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DOST XII</a:t>
            </a:r>
            <a:endParaRPr lang="en-US" sz="4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391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2133600" y="381000"/>
            <a:ext cx="5029200" cy="685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bertus Medium" pitchFamily="34" charset="0"/>
              </a:rPr>
              <a:t>DOST MANDATES</a:t>
            </a:r>
          </a:p>
        </p:txBody>
      </p:sp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1447800" y="1905000"/>
            <a:ext cx="5943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Provide central direction, leadership and coordination of all scientific and technological efforts in the country.</a:t>
            </a: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1447800" y="3962400"/>
            <a:ext cx="5943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Ø"/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Formulate  S&amp;T policies, programs, and projects in support of national development priorities.</a:t>
            </a:r>
          </a:p>
        </p:txBody>
      </p:sp>
    </p:spTree>
    <p:extLst>
      <p:ext uri="{BB962C8B-B14F-4D97-AF65-F5344CB8AC3E}">
        <p14:creationId xmlns:p14="http://schemas.microsoft.com/office/powerpoint/2010/main" xmlns="" val="32513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P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Issues concerning </a:t>
            </a:r>
            <a:r>
              <a:rPr lang="en-PH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</a:t>
            </a:r>
            <a:r>
              <a:rPr lang="en-P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in the Philippines</a:t>
            </a:r>
            <a:endParaRPr lang="en-PH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709160"/>
          </a:xfrm>
        </p:spPr>
        <p:txBody>
          <a:bodyPr/>
          <a:lstStyle/>
          <a:p>
            <a:endParaRPr lang="en-PH" dirty="0" smtClean="0">
              <a:solidFill>
                <a:schemeClr val="bg1"/>
              </a:solidFill>
            </a:endParaRPr>
          </a:p>
          <a:p>
            <a:r>
              <a:rPr lang="en-PH" dirty="0" smtClean="0">
                <a:solidFill>
                  <a:schemeClr val="bg1"/>
                </a:solidFill>
              </a:rPr>
              <a:t>There is </a:t>
            </a:r>
            <a:r>
              <a:rPr lang="en-PH" b="1" dirty="0" smtClean="0">
                <a:solidFill>
                  <a:schemeClr val="bg1"/>
                </a:solidFill>
              </a:rPr>
              <a:t>no</a:t>
            </a:r>
            <a:r>
              <a:rPr lang="en-PH" dirty="0" smtClean="0">
                <a:solidFill>
                  <a:schemeClr val="bg1"/>
                </a:solidFill>
              </a:rPr>
              <a:t> Halal hotel or restaurant yet in the Philippines accredited by competent authority of the country in terms of the religious and technical aspects of Halal;</a:t>
            </a:r>
          </a:p>
          <a:p>
            <a:r>
              <a:rPr lang="en-PH" dirty="0" smtClean="0">
                <a:solidFill>
                  <a:schemeClr val="bg1"/>
                </a:solidFill>
              </a:rPr>
              <a:t>Existing certification and accrediting bodies which are from the private sector do not have the capability;</a:t>
            </a:r>
            <a:endParaRPr lang="en-P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97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P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Issues concerning </a:t>
            </a:r>
            <a:r>
              <a:rPr lang="en-PH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Halal</a:t>
            </a:r>
            <a:r>
              <a:rPr lang="en-P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in the Philippines</a:t>
            </a:r>
            <a:endParaRPr lang="en-PH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709160"/>
          </a:xfrm>
        </p:spPr>
        <p:txBody>
          <a:bodyPr/>
          <a:lstStyle/>
          <a:p>
            <a:endParaRPr lang="en-PH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Products </a:t>
            </a:r>
            <a:r>
              <a:rPr lang="en-US" dirty="0">
                <a:solidFill>
                  <a:schemeClr val="bg1"/>
                </a:solidFill>
              </a:rPr>
              <a:t>claimed Halal were once rejected and returned back to the Philippines after verification thru the laboratory;</a:t>
            </a:r>
          </a:p>
          <a:p>
            <a:endParaRPr lang="en-P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06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10188143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3095</Words>
  <Application>Microsoft Office PowerPoint</Application>
  <PresentationFormat>On-screen Show (4:3)</PresentationFormat>
  <Paragraphs>451</Paragraphs>
  <Slides>53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Office Theme</vt:lpstr>
      <vt:lpstr>TS101881433</vt:lpstr>
      <vt:lpstr>Apex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Issues concerning Halal in the Philippines</vt:lpstr>
      <vt:lpstr>Issues concerning Halal in the Philippines</vt:lpstr>
      <vt:lpstr>Issues concerning Halal in the Philippines</vt:lpstr>
      <vt:lpstr>Slide 11</vt:lpstr>
      <vt:lpstr>Slide 12</vt:lpstr>
      <vt:lpstr>Slide 13</vt:lpstr>
      <vt:lpstr>Slide 14</vt:lpstr>
      <vt:lpstr>Slide 15</vt:lpstr>
      <vt:lpstr>Slide 16</vt:lpstr>
      <vt:lpstr>2nd  Component:   Capacity Building and Human Resource Development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S&amp;T Support to Halal SMEs </vt:lpstr>
      <vt:lpstr>SET-UP Goal</vt:lpstr>
      <vt:lpstr>DOST interventions  thru SETUP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Status as of January 2012</vt:lpstr>
      <vt:lpstr>Slide 37</vt:lpstr>
      <vt:lpstr>  5th  Component:  Establishment  of the Philippine National Halal Laboratory and Halal Science Center (PNHLSC) </vt:lpstr>
      <vt:lpstr>PNHLSC Objectives</vt:lpstr>
      <vt:lpstr>Laboratory Features and Services</vt:lpstr>
      <vt:lpstr>Laboratory Features and Services</vt:lpstr>
      <vt:lpstr>    Laboratory Features and Services</vt:lpstr>
      <vt:lpstr>Laboratory Features and Services</vt:lpstr>
      <vt:lpstr>Laboratory Features and Services</vt:lpstr>
      <vt:lpstr>Laboratory Customers</vt:lpstr>
      <vt:lpstr> Philippine Halal Science Center (PHSC) Koronadal City, Philippines</vt:lpstr>
      <vt:lpstr>Slide 47</vt:lpstr>
      <vt:lpstr>Slide 48</vt:lpstr>
      <vt:lpstr>Slide 49</vt:lpstr>
      <vt:lpstr>Development Framework</vt:lpstr>
      <vt:lpstr>Slide 51</vt:lpstr>
      <vt:lpstr>Slide 52</vt:lpstr>
      <vt:lpstr>  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mykel mayo</dc:creator>
  <cp:lastModifiedBy>Windows User</cp:lastModifiedBy>
  <cp:revision>28</cp:revision>
  <dcterms:created xsi:type="dcterms:W3CDTF">2012-01-09T02:38:12Z</dcterms:created>
  <dcterms:modified xsi:type="dcterms:W3CDTF">2012-02-01T08:40:32Z</dcterms:modified>
</cp:coreProperties>
</file>